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6858000" cx="9144000"/>
  <p:notesSz cx="6858000" cy="9144000"/>
  <p:embeddedFontLst>
    <p:embeddedFont>
      <p:font typeface="Economica"/>
      <p:regular r:id="rId42"/>
      <p:bold r:id="rId43"/>
      <p:italic r:id="rId44"/>
      <p:boldItalic r:id="rId45"/>
    </p:embeddedFont>
    <p:embeddedFont>
      <p:font typeface="Roboto"/>
      <p:regular r:id="rId46"/>
      <p:bold r:id="rId47"/>
      <p:italic r:id="rId48"/>
      <p:boldItalic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Economica-regular.fntdata"/><Relationship Id="rId41" Type="http://schemas.openxmlformats.org/officeDocument/2006/relationships/slide" Target="slides/slide37.xml"/><Relationship Id="rId44" Type="http://schemas.openxmlformats.org/officeDocument/2006/relationships/font" Target="fonts/Economica-italic.fntdata"/><Relationship Id="rId43" Type="http://schemas.openxmlformats.org/officeDocument/2006/relationships/font" Target="fonts/Economica-bold.fntdata"/><Relationship Id="rId46" Type="http://schemas.openxmlformats.org/officeDocument/2006/relationships/font" Target="fonts/Roboto-regular.fntdata"/><Relationship Id="rId45" Type="http://schemas.openxmlformats.org/officeDocument/2006/relationships/font" Target="fonts/Economica-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88e3151951_0_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88e3151951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88e3151951_2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88e3151951_2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8e3151951_2_3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8e3151951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8e3151951_2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88e3151951_2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88e3151951_2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88e3151951_2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88e3151951_1_1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88e3151951_1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88e3151951_2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88e3151951_2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8647d8d92e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8647d8d92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9c201f90c_0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89c201f90c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88e3151951_2_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88e3151951_2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88e3151951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88e3151951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89c201f90c_0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89c201f90c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88e3151951_2_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88e3151951_2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3016b17fc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53016b17f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3016b17fc_0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53016b17fc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88e3151951_2_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88e3151951_2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3016b17fc_0_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53016b17fc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88e3151951_2_1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88e3151951_2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3016b17fc_0_5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3016b17f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89c201f90c_0_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89c201f90c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88e3151951_1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88e315195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89c201f90c_0_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89c201f90c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89c201f90c_0_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89c201f90c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3016b17fc_0_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53016b17fc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88e3151951_0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88e315195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3016b17fc_7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3016b17fc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3016b17fc_0_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53016b17fc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3016b17fc_0_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53016b17fc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e107504d6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6e107504d6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88e3151951_1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88e3151951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88e3151951_1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88e3151951_1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88e3151951_1_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88e3151951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rPr lang="en"/>
              <a:t>We b</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88e3151951_1_9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8e3151951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8e3151951_0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88e3151951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88e3151951_0_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88e3151951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s://github.com/dphi-official/First_ML_Model/blob/master/ML_with_titanic_data.ipynb" TargetMode="External"/><Relationship Id="rId4" Type="http://schemas.openxmlformats.org/officeDocument/2006/relationships/image" Target="../media/image2.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hyperlink" Target="https://github.com/dphi-official/First_ML_Model/blob/master/ML_with_titanic_data.ipynb" TargetMode="External"/><Relationship Id="rId4" Type="http://schemas.openxmlformats.org/officeDocument/2006/relationships/image" Target="../media/image2.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www.youtube.com/watch?v=zM4VZR0px8E" TargetMode="External"/><Relationship Id="rId4"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hyperlink" Target="https://github.com/dphi-official/ML_Models/blob/master/Logistic_Regression/logistic_regression.ipynb"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hyperlink" Target="https://raw.githubusercontent.com/dphi-official/Datasets/master/HR_comma_sep.csv" TargetMode="External"/><Relationship Id="rId4" Type="http://schemas.openxmlformats.org/officeDocument/2006/relationships/hyperlink" Target="https://www.kaggle.com/giripujar/hr-analytic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hyperlink" Target="https://docs.google.com/presentation/d/10mkWll_9s8LkZpy-SzRWQjFr2ay6VppgpjkBVs2HSvM/edit?usp=sh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35450" y="2026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Data Science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663250" y="3298225"/>
            <a:ext cx="79617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Week#3_Day#7</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9" name="Google Shape;139;p2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40" name="Google Shape;140;p22"/>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Separate Input and Target Variables</a:t>
            </a:r>
            <a:endParaRPr sz="4800">
              <a:solidFill>
                <a:srgbClr val="434343"/>
              </a:solidFill>
              <a:latin typeface="Economica"/>
              <a:ea typeface="Economica"/>
              <a:cs typeface="Economica"/>
              <a:sym typeface="Economica"/>
            </a:endParaRPr>
          </a:p>
        </p:txBody>
      </p:sp>
      <p:sp>
        <p:nvSpPr>
          <p:cNvPr id="141" name="Google Shape;141;p22"/>
          <p:cNvSpPr txBox="1"/>
          <p:nvPr/>
        </p:nvSpPr>
        <p:spPr>
          <a:xfrm>
            <a:off x="570400" y="1144475"/>
            <a:ext cx="8217600" cy="5332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We</a:t>
            </a:r>
            <a:r>
              <a:rPr lang="en" sz="2000">
                <a:solidFill>
                  <a:schemeClr val="dk1"/>
                </a:solidFill>
                <a:latin typeface="Open Sans"/>
                <a:ea typeface="Open Sans"/>
                <a:cs typeface="Open Sans"/>
                <a:sym typeface="Open Sans"/>
              </a:rPr>
              <a:t> separate the dataset into two new datasets one with input variables - X (Country, Age and Salary) and the other with target variable - y (ProductPurchase).</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rPr lang="en" sz="2000">
                <a:solidFill>
                  <a:schemeClr val="dk1"/>
                </a:solidFill>
                <a:latin typeface="Open Sans"/>
                <a:ea typeface="Open Sans"/>
                <a:cs typeface="Open Sans"/>
                <a:sym typeface="Open Sans"/>
              </a:rPr>
              <a:t>Adding a snippet from that we used in </a:t>
            </a:r>
            <a:r>
              <a:rPr lang="en" sz="2000" u="sng">
                <a:solidFill>
                  <a:schemeClr val="hlink"/>
                </a:solidFill>
                <a:latin typeface="Open Sans"/>
                <a:ea typeface="Open Sans"/>
                <a:cs typeface="Open Sans"/>
                <a:sym typeface="Open Sans"/>
                <a:hlinkClick r:id="rId3"/>
              </a:rPr>
              <a:t>our first model building exercise</a:t>
            </a:r>
            <a:r>
              <a:rPr lang="en" sz="2000">
                <a:solidFill>
                  <a:schemeClr val="dk1"/>
                </a:solidFill>
                <a:latin typeface="Open Sans"/>
                <a:ea typeface="Open Sans"/>
                <a:cs typeface="Open Sans"/>
                <a:sym typeface="Open Sans"/>
              </a:rPr>
              <a:t>.</a:t>
            </a:r>
            <a:endParaRPr sz="2000">
              <a:solidFill>
                <a:schemeClr val="dk1"/>
              </a:solidFill>
              <a:latin typeface="Open Sans"/>
              <a:ea typeface="Open Sans"/>
              <a:cs typeface="Open Sans"/>
              <a:sym typeface="Open Sans"/>
            </a:endParaRPr>
          </a:p>
          <a:p>
            <a:pPr indent="0" lvl="0" marL="457200" rtl="0" algn="l">
              <a:spcBef>
                <a:spcPts val="0"/>
              </a:spcBef>
              <a:spcAft>
                <a:spcPts val="0"/>
              </a:spcAft>
              <a:buNone/>
            </a:pPr>
            <a:br>
              <a:rPr lang="en" sz="2000">
                <a:solidFill>
                  <a:schemeClr val="dk1"/>
                </a:solidFill>
                <a:latin typeface="Open Sans"/>
                <a:ea typeface="Open Sans"/>
                <a:cs typeface="Open Sans"/>
                <a:sym typeface="Open Sans"/>
              </a:rPr>
            </a:br>
            <a:endParaRPr sz="20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2000">
              <a:solidFill>
                <a:schemeClr val="dk1"/>
              </a:solidFill>
              <a:latin typeface="Open Sans"/>
              <a:ea typeface="Open Sans"/>
              <a:cs typeface="Open Sans"/>
              <a:sym typeface="Open Sans"/>
            </a:endParaRPr>
          </a:p>
        </p:txBody>
      </p:sp>
      <p:pic>
        <p:nvPicPr>
          <p:cNvPr id="142" name="Google Shape;142;p22"/>
          <p:cNvPicPr preferRelativeResize="0"/>
          <p:nvPr/>
        </p:nvPicPr>
        <p:blipFill>
          <a:blip r:embed="rId4">
            <a:alphaModFix/>
          </a:blip>
          <a:stretch>
            <a:fillRect/>
          </a:stretch>
        </p:blipFill>
        <p:spPr>
          <a:xfrm>
            <a:off x="3504750" y="6128050"/>
            <a:ext cx="2053000" cy="615900"/>
          </a:xfrm>
          <a:prstGeom prst="rect">
            <a:avLst/>
          </a:prstGeom>
          <a:noFill/>
          <a:ln>
            <a:noFill/>
          </a:ln>
        </p:spPr>
      </p:pic>
      <p:grpSp>
        <p:nvGrpSpPr>
          <p:cNvPr id="143" name="Google Shape;143;p22"/>
          <p:cNvGrpSpPr/>
          <p:nvPr/>
        </p:nvGrpSpPr>
        <p:grpSpPr>
          <a:xfrm>
            <a:off x="0" y="5976100"/>
            <a:ext cx="9144000" cy="919800"/>
            <a:chOff x="0" y="5976100"/>
            <a:chExt cx="9144000" cy="919800"/>
          </a:xfrm>
        </p:grpSpPr>
        <p:sp>
          <p:nvSpPr>
            <p:cNvPr id="144" name="Google Shape;144;p2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22"/>
            <p:cNvPicPr preferRelativeResize="0"/>
            <p:nvPr/>
          </p:nvPicPr>
          <p:blipFill>
            <a:blip r:embed="rId4">
              <a:alphaModFix/>
            </a:blip>
            <a:stretch>
              <a:fillRect/>
            </a:stretch>
          </p:blipFill>
          <p:spPr>
            <a:xfrm>
              <a:off x="3504750" y="6128050"/>
              <a:ext cx="2053000" cy="615900"/>
            </a:xfrm>
            <a:prstGeom prst="rect">
              <a:avLst/>
            </a:prstGeom>
            <a:noFill/>
            <a:ln>
              <a:noFill/>
            </a:ln>
          </p:spPr>
        </p:pic>
      </p:grpSp>
      <p:pic>
        <p:nvPicPr>
          <p:cNvPr id="146" name="Google Shape;146;p22"/>
          <p:cNvPicPr preferRelativeResize="0"/>
          <p:nvPr/>
        </p:nvPicPr>
        <p:blipFill>
          <a:blip r:embed="rId5">
            <a:alphaModFix/>
          </a:blip>
          <a:stretch>
            <a:fillRect/>
          </a:stretch>
        </p:blipFill>
        <p:spPr>
          <a:xfrm>
            <a:off x="0" y="3529599"/>
            <a:ext cx="9144001" cy="225685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2" name="Google Shape;152;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3" name="Google Shape;153;p23"/>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Splitting into train and test datasets!</a:t>
            </a:r>
            <a:endParaRPr sz="4800">
              <a:solidFill>
                <a:srgbClr val="434343"/>
              </a:solidFill>
              <a:latin typeface="Economica"/>
              <a:ea typeface="Economica"/>
              <a:cs typeface="Economica"/>
              <a:sym typeface="Economica"/>
            </a:endParaRPr>
          </a:p>
        </p:txBody>
      </p:sp>
      <p:sp>
        <p:nvSpPr>
          <p:cNvPr id="154" name="Google Shape;154;p23"/>
          <p:cNvSpPr txBox="1"/>
          <p:nvPr/>
        </p:nvSpPr>
        <p:spPr>
          <a:xfrm>
            <a:off x="570400" y="1296875"/>
            <a:ext cx="8217600" cy="5332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W</a:t>
            </a:r>
            <a:r>
              <a:rPr lang="en" sz="2000">
                <a:solidFill>
                  <a:schemeClr val="dk1"/>
                </a:solidFill>
                <a:latin typeface="Open Sans"/>
                <a:ea typeface="Open Sans"/>
                <a:cs typeface="Open Sans"/>
                <a:sym typeface="Open Sans"/>
              </a:rPr>
              <a:t>e’ll now split the x dataset into two separate sets — X_train and X_test. </a:t>
            </a:r>
            <a:endParaRPr sz="2000">
              <a:solidFill>
                <a:schemeClr val="dk1"/>
              </a:solidFill>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Similarly, we’ll split the dataset y into two sets as well — y_train and y_test.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rPr lang="en" sz="2000">
                <a:solidFill>
                  <a:schemeClr val="dk1"/>
                </a:solidFill>
                <a:latin typeface="Open Sans"/>
                <a:ea typeface="Open Sans"/>
                <a:cs typeface="Open Sans"/>
                <a:sym typeface="Open Sans"/>
              </a:rPr>
              <a:t>Reference here: </a:t>
            </a:r>
            <a:r>
              <a:rPr lang="en" sz="2000" u="sng">
                <a:solidFill>
                  <a:schemeClr val="hlink"/>
                </a:solidFill>
                <a:latin typeface="Open Sans"/>
                <a:ea typeface="Open Sans"/>
                <a:cs typeface="Open Sans"/>
                <a:sym typeface="Open Sans"/>
                <a:hlinkClick r:id="rId3"/>
              </a:rPr>
              <a:t>https://github.com/dphi-official/First_ML_Model/blob/master/ML_with_titanic_data.ipynb</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2000">
              <a:solidFill>
                <a:schemeClr val="dk1"/>
              </a:solidFill>
              <a:latin typeface="Open Sans"/>
              <a:ea typeface="Open Sans"/>
              <a:cs typeface="Open Sans"/>
              <a:sym typeface="Open Sans"/>
            </a:endParaRPr>
          </a:p>
        </p:txBody>
      </p:sp>
      <p:pic>
        <p:nvPicPr>
          <p:cNvPr id="155" name="Google Shape;155;p23"/>
          <p:cNvPicPr preferRelativeResize="0"/>
          <p:nvPr/>
        </p:nvPicPr>
        <p:blipFill>
          <a:blip r:embed="rId4">
            <a:alphaModFix/>
          </a:blip>
          <a:stretch>
            <a:fillRect/>
          </a:stretch>
        </p:blipFill>
        <p:spPr>
          <a:xfrm>
            <a:off x="3504750" y="6128050"/>
            <a:ext cx="2053000" cy="615900"/>
          </a:xfrm>
          <a:prstGeom prst="rect">
            <a:avLst/>
          </a:prstGeom>
          <a:noFill/>
          <a:ln>
            <a:noFill/>
          </a:ln>
        </p:spPr>
      </p:pic>
      <p:grpSp>
        <p:nvGrpSpPr>
          <p:cNvPr id="156" name="Google Shape;156;p23"/>
          <p:cNvGrpSpPr/>
          <p:nvPr/>
        </p:nvGrpSpPr>
        <p:grpSpPr>
          <a:xfrm>
            <a:off x="0" y="5976100"/>
            <a:ext cx="9144000" cy="919800"/>
            <a:chOff x="0" y="5976100"/>
            <a:chExt cx="9144000" cy="919800"/>
          </a:xfrm>
        </p:grpSpPr>
        <p:sp>
          <p:nvSpPr>
            <p:cNvPr id="157" name="Google Shape;157;p2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23"/>
            <p:cNvPicPr preferRelativeResize="0"/>
            <p:nvPr/>
          </p:nvPicPr>
          <p:blipFill>
            <a:blip r:embed="rId4">
              <a:alphaModFix/>
            </a:blip>
            <a:stretch>
              <a:fillRect/>
            </a:stretch>
          </p:blipFill>
          <p:spPr>
            <a:xfrm>
              <a:off x="3504750" y="6128050"/>
              <a:ext cx="2053000" cy="615900"/>
            </a:xfrm>
            <a:prstGeom prst="rect">
              <a:avLst/>
            </a:prstGeom>
            <a:noFill/>
            <a:ln>
              <a:noFill/>
            </a:ln>
          </p:spPr>
        </p:pic>
      </p:grpSp>
      <p:pic>
        <p:nvPicPr>
          <p:cNvPr id="159" name="Google Shape;159;p23"/>
          <p:cNvPicPr preferRelativeResize="0"/>
          <p:nvPr/>
        </p:nvPicPr>
        <p:blipFill>
          <a:blip r:embed="rId5">
            <a:alphaModFix/>
          </a:blip>
          <a:stretch>
            <a:fillRect/>
          </a:stretch>
        </p:blipFill>
        <p:spPr>
          <a:xfrm>
            <a:off x="0" y="3347135"/>
            <a:ext cx="9144001" cy="77333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63" name="Shape 163"/>
        <p:cNvGrpSpPr/>
        <p:nvPr/>
      </p:nvGrpSpPr>
      <p:grpSpPr>
        <a:xfrm>
          <a:off x="0" y="0"/>
          <a:ext cx="0" cy="0"/>
          <a:chOff x="0" y="0"/>
          <a:chExt cx="0" cy="0"/>
        </a:xfrm>
      </p:grpSpPr>
      <p:sp>
        <p:nvSpPr>
          <p:cNvPr id="164" name="Google Shape;164;p24"/>
          <p:cNvSpPr txBox="1"/>
          <p:nvPr>
            <p:ph type="title"/>
          </p:nvPr>
        </p:nvSpPr>
        <p:spPr>
          <a:xfrm>
            <a:off x="112200" y="3080250"/>
            <a:ext cx="8919600" cy="6975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400">
                <a:solidFill>
                  <a:schemeClr val="lt1"/>
                </a:solidFill>
                <a:latin typeface="Open Sans"/>
                <a:ea typeface="Open Sans"/>
                <a:cs typeface="Open Sans"/>
                <a:sym typeface="Open Sans"/>
              </a:rPr>
              <a:t>Logistic Regression!</a:t>
            </a:r>
            <a:endParaRPr sz="2400">
              <a:solidFill>
                <a:schemeClr val="lt1"/>
              </a:solidFill>
              <a:latin typeface="Open Sans"/>
              <a:ea typeface="Open Sans"/>
              <a:cs typeface="Open Sans"/>
              <a:sym typeface="Open Sans"/>
            </a:endParaRPr>
          </a:p>
        </p:txBody>
      </p:sp>
      <p:sp>
        <p:nvSpPr>
          <p:cNvPr id="165" name="Google Shape;165;p2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1" name="Google Shape;171;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72" name="Google Shape;172;p25"/>
          <p:cNvSpPr txBox="1"/>
          <p:nvPr/>
        </p:nvSpPr>
        <p:spPr>
          <a:xfrm>
            <a:off x="712025" y="932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Thing to note!</a:t>
            </a:r>
            <a:endParaRPr sz="4800">
              <a:solidFill>
                <a:srgbClr val="434343"/>
              </a:solidFill>
              <a:latin typeface="Economica"/>
              <a:ea typeface="Economica"/>
              <a:cs typeface="Economica"/>
              <a:sym typeface="Economica"/>
            </a:endParaRPr>
          </a:p>
          <a:p>
            <a:pPr indent="0" lvl="0" marL="0" rtl="0" algn="ctr">
              <a:spcBef>
                <a:spcPts val="0"/>
              </a:spcBef>
              <a:spcAft>
                <a:spcPts val="0"/>
              </a:spcAft>
              <a:buNone/>
            </a:pPr>
            <a:r>
              <a:rPr lang="en" sz="4800">
                <a:solidFill>
                  <a:srgbClr val="434343"/>
                </a:solidFill>
                <a:latin typeface="Economica"/>
                <a:ea typeface="Economica"/>
                <a:cs typeface="Economica"/>
                <a:sym typeface="Economica"/>
              </a:rPr>
              <a:t>Never jump the gun!</a:t>
            </a:r>
            <a:endParaRPr sz="4800">
              <a:solidFill>
                <a:srgbClr val="434343"/>
              </a:solidFill>
              <a:latin typeface="Economica"/>
              <a:ea typeface="Economica"/>
              <a:cs typeface="Economica"/>
              <a:sym typeface="Economica"/>
            </a:endParaRPr>
          </a:p>
        </p:txBody>
      </p:sp>
      <p:pic>
        <p:nvPicPr>
          <p:cNvPr id="173" name="Google Shape;173;p25"/>
          <p:cNvPicPr preferRelativeResize="0"/>
          <p:nvPr/>
        </p:nvPicPr>
        <p:blipFill>
          <a:blip r:embed="rId3">
            <a:alphaModFix/>
          </a:blip>
          <a:stretch>
            <a:fillRect/>
          </a:stretch>
        </p:blipFill>
        <p:spPr>
          <a:xfrm>
            <a:off x="1806550" y="1897925"/>
            <a:ext cx="5886930" cy="4905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9" name="Google Shape;179;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0" name="Google Shape;180;p26"/>
          <p:cNvSpPr txBox="1"/>
          <p:nvPr/>
        </p:nvSpPr>
        <p:spPr>
          <a:xfrm>
            <a:off x="712025" y="932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We can take baby steps and learnt things over time!</a:t>
            </a:r>
            <a:endParaRPr sz="4800">
              <a:solidFill>
                <a:srgbClr val="434343"/>
              </a:solidFill>
              <a:latin typeface="Economica"/>
              <a:ea typeface="Economica"/>
              <a:cs typeface="Economica"/>
              <a:sym typeface="Economica"/>
            </a:endParaRPr>
          </a:p>
        </p:txBody>
      </p:sp>
      <p:pic>
        <p:nvPicPr>
          <p:cNvPr id="181" name="Google Shape;181;p26"/>
          <p:cNvPicPr preferRelativeResize="0"/>
          <p:nvPr/>
        </p:nvPicPr>
        <p:blipFill>
          <a:blip r:embed="rId3">
            <a:alphaModFix/>
          </a:blip>
          <a:stretch>
            <a:fillRect/>
          </a:stretch>
        </p:blipFill>
        <p:spPr>
          <a:xfrm>
            <a:off x="2335113" y="1914817"/>
            <a:ext cx="4549075" cy="3028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7" name="Google Shape;187;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8" name="Google Shape;188;p27"/>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What’s next?</a:t>
            </a:r>
            <a:endParaRPr sz="4800">
              <a:solidFill>
                <a:srgbClr val="434343"/>
              </a:solidFill>
              <a:latin typeface="Economica"/>
              <a:ea typeface="Economica"/>
              <a:cs typeface="Economica"/>
              <a:sym typeface="Economica"/>
            </a:endParaRPr>
          </a:p>
        </p:txBody>
      </p:sp>
      <p:sp>
        <p:nvSpPr>
          <p:cNvPr id="189" name="Google Shape;189;p27"/>
          <p:cNvSpPr txBox="1"/>
          <p:nvPr/>
        </p:nvSpPr>
        <p:spPr>
          <a:xfrm>
            <a:off x="463200" y="1435875"/>
            <a:ext cx="8217600" cy="51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We learnt to build our first machine learning and also learnt about the 2 other ML models (Linear and Logistic Regression). This means we are already in the game and we know how to build models. Ofcourse, there will be ifs and buts, we might be confused because of too many terminologies, many models etc. That is totally common!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Now, let's take some baby steps to understand Logistic Regression.  We learn the intuition behind the algorithm first and once we understand it well, we ourselves would be curious to learn the maths behind overtime.</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b="1" lang="en" sz="2000">
                <a:latin typeface="Open Sans"/>
                <a:ea typeface="Open Sans"/>
                <a:cs typeface="Open Sans"/>
                <a:sym typeface="Open Sans"/>
              </a:rPr>
              <a:t>Please note:</a:t>
            </a:r>
            <a:r>
              <a:rPr lang="en" sz="2000">
                <a:latin typeface="Open Sans"/>
                <a:ea typeface="Open Sans"/>
                <a:cs typeface="Open Sans"/>
                <a:sym typeface="Open Sans"/>
              </a:rPr>
              <a:t> Getting overwhelmed with maths or coding or tools shouldn’t be a blocker for the to learn data science!</a:t>
            </a:r>
            <a:endParaRPr sz="20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5" name="Google Shape;195;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6" name="Google Shape;196;p28"/>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Classification?</a:t>
            </a:r>
            <a:endParaRPr sz="4800">
              <a:solidFill>
                <a:srgbClr val="434343"/>
              </a:solidFill>
              <a:latin typeface="Economica"/>
              <a:ea typeface="Economica"/>
              <a:cs typeface="Economica"/>
              <a:sym typeface="Economica"/>
            </a:endParaRPr>
          </a:p>
        </p:txBody>
      </p:sp>
      <p:sp>
        <p:nvSpPr>
          <p:cNvPr id="197" name="Google Shape;197;p28"/>
          <p:cNvSpPr txBox="1"/>
          <p:nvPr/>
        </p:nvSpPr>
        <p:spPr>
          <a:xfrm>
            <a:off x="463200" y="978675"/>
            <a:ext cx="8217600" cy="38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Let’s learn with some examples:</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In </a:t>
            </a:r>
            <a:r>
              <a:rPr b="1" lang="en" sz="1800">
                <a:solidFill>
                  <a:schemeClr val="dk1"/>
                </a:solidFill>
                <a:latin typeface="Open Sans"/>
                <a:ea typeface="Open Sans"/>
                <a:cs typeface="Open Sans"/>
                <a:sym typeface="Open Sans"/>
              </a:rPr>
              <a:t>Classification we </a:t>
            </a:r>
            <a:r>
              <a:rPr lang="en" sz="1800">
                <a:solidFill>
                  <a:schemeClr val="dk1"/>
                </a:solidFill>
                <a:latin typeface="Open Sans"/>
                <a:ea typeface="Open Sans"/>
                <a:cs typeface="Open Sans"/>
                <a:sym typeface="Open Sans"/>
              </a:rPr>
              <a:t>classify the outcome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Examples:</a:t>
            </a:r>
            <a:endParaRPr b="1"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whether a transaction is fraud or not fraud</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whether to give loan or not</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whether to give college admission or not</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the grade (Grade A, B, C, D)</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Note: Classification can be more than two</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198" name="Google Shape;198;p28"/>
          <p:cNvPicPr preferRelativeResize="0"/>
          <p:nvPr/>
        </p:nvPicPr>
        <p:blipFill>
          <a:blip r:embed="rId3">
            <a:alphaModFix/>
          </a:blip>
          <a:stretch>
            <a:fillRect/>
          </a:stretch>
        </p:blipFill>
        <p:spPr>
          <a:xfrm>
            <a:off x="585325" y="3718150"/>
            <a:ext cx="8048625" cy="3238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4" name="Google Shape;204;p2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5" name="Google Shape;205;p29"/>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Multi-Classification?</a:t>
            </a:r>
            <a:endParaRPr sz="4800">
              <a:solidFill>
                <a:srgbClr val="434343"/>
              </a:solidFill>
              <a:latin typeface="Economica"/>
              <a:ea typeface="Economica"/>
              <a:cs typeface="Economica"/>
              <a:sym typeface="Economica"/>
            </a:endParaRPr>
          </a:p>
        </p:txBody>
      </p:sp>
      <p:sp>
        <p:nvSpPr>
          <p:cNvPr id="206" name="Google Shape;206;p29"/>
          <p:cNvSpPr txBox="1"/>
          <p:nvPr/>
        </p:nvSpPr>
        <p:spPr>
          <a:xfrm>
            <a:off x="570425" y="1131075"/>
            <a:ext cx="8217600" cy="10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Open Sans"/>
                <a:ea typeface="Open Sans"/>
                <a:cs typeface="Open Sans"/>
                <a:sym typeface="Open Sans"/>
              </a:rPr>
              <a:t>It is as simple as dividing waste into 4 categories - plastic, glass, metal, paper</a:t>
            </a:r>
            <a:endParaRPr b="1" sz="2000">
              <a:latin typeface="Open Sans"/>
              <a:ea typeface="Open Sans"/>
              <a:cs typeface="Open Sans"/>
              <a:sym typeface="Open Sans"/>
            </a:endParaRPr>
          </a:p>
        </p:txBody>
      </p:sp>
      <p:pic>
        <p:nvPicPr>
          <p:cNvPr id="207" name="Google Shape;207;p29"/>
          <p:cNvPicPr preferRelativeResize="0"/>
          <p:nvPr/>
        </p:nvPicPr>
        <p:blipFill>
          <a:blip r:embed="rId3">
            <a:alphaModFix/>
          </a:blip>
          <a:stretch>
            <a:fillRect/>
          </a:stretch>
        </p:blipFill>
        <p:spPr>
          <a:xfrm>
            <a:off x="571500" y="2095500"/>
            <a:ext cx="8001000" cy="4495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3" name="Google Shape;213;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14" name="Google Shape;214;p30"/>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Logistic Regression</a:t>
            </a:r>
            <a:endParaRPr sz="4800">
              <a:solidFill>
                <a:srgbClr val="434343"/>
              </a:solidFill>
              <a:latin typeface="Economica"/>
              <a:ea typeface="Economica"/>
              <a:cs typeface="Economica"/>
              <a:sym typeface="Economica"/>
            </a:endParaRPr>
          </a:p>
        </p:txBody>
      </p:sp>
      <p:sp>
        <p:nvSpPr>
          <p:cNvPr id="215" name="Google Shape;215;p30"/>
          <p:cNvSpPr txBox="1"/>
          <p:nvPr/>
        </p:nvSpPr>
        <p:spPr>
          <a:xfrm>
            <a:off x="126175" y="1177775"/>
            <a:ext cx="8781000" cy="5001000"/>
          </a:xfrm>
          <a:prstGeom prst="rect">
            <a:avLst/>
          </a:prstGeom>
          <a:noFill/>
          <a:ln>
            <a:noFill/>
          </a:ln>
        </p:spPr>
        <p:txBody>
          <a:bodyPr anchorCtr="0" anchor="t" bIns="91425" lIns="91425" spcFirstLastPara="1" rIns="91425" wrap="square" tIns="91425">
            <a:noAutofit/>
          </a:bodyPr>
          <a:lstStyle/>
          <a:p>
            <a:pPr indent="-457200" lvl="0" marL="59269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one of the basic and popular algorithms to solve a binary classification problems</a:t>
            </a:r>
            <a:endParaRPr sz="2800">
              <a:solidFill>
                <a:schemeClr val="dk1"/>
              </a:solidFill>
              <a:latin typeface="Calibri"/>
              <a:ea typeface="Calibri"/>
              <a:cs typeface="Calibri"/>
              <a:sym typeface="Calibri"/>
            </a:endParaRPr>
          </a:p>
          <a:p>
            <a:pPr indent="-304799" lvl="0" marL="592691" rtl="0" algn="l">
              <a:lnSpc>
                <a:spcPct val="90000"/>
              </a:lnSpc>
              <a:spcBef>
                <a:spcPts val="1000"/>
              </a:spcBef>
              <a:spcAft>
                <a:spcPts val="0"/>
              </a:spcAft>
              <a:buClr>
                <a:srgbClr val="434343"/>
              </a:buClr>
              <a:buSzPts val="2400"/>
              <a:buFont typeface="Arial"/>
              <a:buNone/>
            </a:pPr>
            <a:r>
              <a:t/>
            </a:r>
            <a:endParaRPr sz="2400">
              <a:solidFill>
                <a:srgbClr val="002060"/>
              </a:solidFill>
              <a:latin typeface="Calibri"/>
              <a:ea typeface="Calibri"/>
              <a:cs typeface="Calibri"/>
              <a:sym typeface="Calibri"/>
            </a:endParaRPr>
          </a:p>
          <a:p>
            <a:pPr indent="-457200" lvl="0" marL="59269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For each input, logistic regression outputs a probability that this input belongs to the 2 classes</a:t>
            </a:r>
            <a:endParaRPr sz="2800">
              <a:solidFill>
                <a:schemeClr val="dk1"/>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Set a probability threshold boundary and that determines which class the input belongs to  </a:t>
            </a:r>
            <a:endParaRPr sz="2400">
              <a:solidFill>
                <a:schemeClr val="dk1"/>
              </a:solidFill>
              <a:latin typeface="Calibri"/>
              <a:ea typeface="Calibri"/>
              <a:cs typeface="Calibri"/>
              <a:sym typeface="Calibri"/>
            </a:endParaRPr>
          </a:p>
          <a:p>
            <a:pPr indent="-266700" lvl="1" marL="1092231" rtl="0" algn="l">
              <a:lnSpc>
                <a:spcPct val="90000"/>
              </a:lnSpc>
              <a:spcBef>
                <a:spcPts val="500"/>
              </a:spcBef>
              <a:spcAft>
                <a:spcPts val="0"/>
              </a:spcAft>
              <a:buClr>
                <a:srgbClr val="434343"/>
              </a:buClr>
              <a:buSzPts val="3000"/>
              <a:buFont typeface="Noto Sans Symbols"/>
              <a:buNone/>
            </a:pPr>
            <a:r>
              <a:t/>
            </a:r>
            <a:endParaRPr sz="2400">
              <a:solidFill>
                <a:srgbClr val="002060"/>
              </a:solidFill>
              <a:latin typeface="Calibri"/>
              <a:ea typeface="Calibri"/>
              <a:cs typeface="Calibri"/>
              <a:sym typeface="Calibri"/>
            </a:endParaRPr>
          </a:p>
          <a:p>
            <a:pPr indent="-457200" lvl="0" marL="59269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Binary classification problems (2 classes):</a:t>
            </a:r>
            <a:endParaRPr sz="2400">
              <a:solidFill>
                <a:srgbClr val="002060"/>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Emails (Spam / Not Spam)</a:t>
            </a:r>
            <a:endParaRPr sz="2400">
              <a:solidFill>
                <a:schemeClr val="dk1"/>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Credit Card Transactions (Fraudulent / Not Fraudulent)</a:t>
            </a:r>
            <a:endParaRPr sz="2400">
              <a:solidFill>
                <a:schemeClr val="dk1"/>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Loan Default (Yes / No)</a:t>
            </a:r>
            <a:endParaRPr sz="2400">
              <a:solidFill>
                <a:schemeClr val="dk1"/>
              </a:solidFill>
              <a:latin typeface="Calibri"/>
              <a:ea typeface="Calibri"/>
              <a:cs typeface="Calibri"/>
              <a:sym typeface="Calibri"/>
            </a:endParaRPr>
          </a:p>
          <a:p>
            <a:pPr indent="-304855" lvl="0" marL="609701" rtl="0" algn="l">
              <a:lnSpc>
                <a:spcPct val="90000"/>
              </a:lnSpc>
              <a:spcBef>
                <a:spcPts val="1000"/>
              </a:spcBef>
              <a:spcAft>
                <a:spcPts val="0"/>
              </a:spcAft>
              <a:buClr>
                <a:srgbClr val="434343"/>
              </a:buClr>
              <a:buSzPts val="2667"/>
              <a:buFont typeface="Arial"/>
              <a:buNone/>
            </a:pPr>
            <a:r>
              <a:t/>
            </a:r>
            <a:endParaRPr sz="2667">
              <a:solidFill>
                <a:srgbClr val="434343"/>
              </a:solidFill>
              <a:latin typeface="Calibri"/>
              <a:ea typeface="Calibri"/>
              <a:cs typeface="Calibri"/>
              <a:sym typeface="Calibri"/>
            </a:endParaRPr>
          </a:p>
          <a:p>
            <a:pPr indent="-304855" lvl="0" marL="609701" rtl="0" algn="l">
              <a:lnSpc>
                <a:spcPct val="90000"/>
              </a:lnSpc>
              <a:spcBef>
                <a:spcPts val="1000"/>
              </a:spcBef>
              <a:spcAft>
                <a:spcPts val="0"/>
              </a:spcAft>
              <a:buClr>
                <a:srgbClr val="434343"/>
              </a:buClr>
              <a:buSzPts val="2667"/>
              <a:buFont typeface="Arial"/>
              <a:buNone/>
            </a:pPr>
            <a:r>
              <a:t/>
            </a:r>
            <a:endParaRPr sz="2667">
              <a:solidFill>
                <a:srgbClr val="434343"/>
              </a:solidFill>
              <a:latin typeface="Calibri"/>
              <a:ea typeface="Calibri"/>
              <a:cs typeface="Calibri"/>
              <a:sym typeface="Calibri"/>
            </a:endParaRPr>
          </a:p>
          <a:p>
            <a:pPr indent="-304855" lvl="3" marL="609701" rtl="0" algn="l">
              <a:lnSpc>
                <a:spcPct val="90000"/>
              </a:lnSpc>
              <a:spcBef>
                <a:spcPts val="500"/>
              </a:spcBef>
              <a:spcAft>
                <a:spcPts val="0"/>
              </a:spcAft>
              <a:buClr>
                <a:srgbClr val="434343"/>
              </a:buClr>
              <a:buSzPts val="2667"/>
              <a:buFont typeface="Arial"/>
              <a:buNone/>
            </a:pPr>
            <a:r>
              <a:t/>
            </a:r>
            <a:endParaRPr sz="2667">
              <a:solidFill>
                <a:srgbClr val="434343"/>
              </a:solidFill>
              <a:latin typeface="Calibri"/>
              <a:ea typeface="Calibri"/>
              <a:cs typeface="Calibri"/>
              <a:sym typeface="Calibri"/>
            </a:endParaRPr>
          </a:p>
          <a:p>
            <a:pPr indent="0" lvl="0" marL="457200" rtl="0" algn="l">
              <a:spcBef>
                <a:spcPts val="0"/>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1" name="Google Shape;221;p3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22" name="Google Shape;222;p31"/>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Logistic Regression</a:t>
            </a:r>
            <a:endParaRPr sz="4800">
              <a:solidFill>
                <a:srgbClr val="434343"/>
              </a:solidFill>
              <a:latin typeface="Economica"/>
              <a:ea typeface="Economica"/>
              <a:cs typeface="Economica"/>
              <a:sym typeface="Economica"/>
            </a:endParaRPr>
          </a:p>
        </p:txBody>
      </p:sp>
      <p:sp>
        <p:nvSpPr>
          <p:cNvPr id="223" name="Google Shape;223;p31"/>
          <p:cNvSpPr txBox="1"/>
          <p:nvPr/>
        </p:nvSpPr>
        <p:spPr>
          <a:xfrm>
            <a:off x="126175" y="1863575"/>
            <a:ext cx="8781000" cy="3309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000">
                <a:latin typeface="Open Sans"/>
                <a:ea typeface="Open Sans"/>
                <a:cs typeface="Open Sans"/>
                <a:sym typeface="Open Sans"/>
              </a:rPr>
              <a:t>Now, you may ask why don’t we use Linear Regression? Why do we need a new algorithm?</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rPr lang="en" sz="2000">
                <a:latin typeface="Open Sans"/>
                <a:ea typeface="Open Sans"/>
                <a:cs typeface="Open Sans"/>
                <a:sym typeface="Open Sans"/>
              </a:rPr>
              <a:t>Well, you would find all the answers in the video in the next slides.</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rPr lang="en" sz="2000">
                <a:highlight>
                  <a:srgbClr val="FFFF00"/>
                </a:highlight>
                <a:latin typeface="Open Sans"/>
                <a:ea typeface="Open Sans"/>
                <a:cs typeface="Open Sans"/>
                <a:sym typeface="Open Sans"/>
              </a:rPr>
              <a:t>The video in the next slide is a must watch, the instructor has brilliantly explained about logistic regression!</a:t>
            </a:r>
            <a:endParaRPr sz="2000">
              <a:highlight>
                <a:srgbClr val="FFFF00"/>
              </a:highlight>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1278725" y="25939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Data Splitting</a:t>
            </a:r>
            <a:endParaRPr b="1" sz="1800">
              <a:latin typeface="Roboto"/>
              <a:ea typeface="Roboto"/>
              <a:cs typeface="Roboto"/>
              <a:sym typeface="Roboto"/>
            </a:endParaRPr>
          </a:p>
        </p:txBody>
      </p:sp>
      <p:sp>
        <p:nvSpPr>
          <p:cNvPr id="71" name="Google Shape;71;p14"/>
          <p:cNvSpPr/>
          <p:nvPr/>
        </p:nvSpPr>
        <p:spPr>
          <a:xfrm>
            <a:off x="5203237" y="2593928"/>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Logistic Regression</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9" name="Google Shape;229;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0" name="Google Shape;230;p32"/>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500">
                <a:solidFill>
                  <a:srgbClr val="434343"/>
                </a:solidFill>
                <a:latin typeface="Economica"/>
                <a:ea typeface="Economica"/>
                <a:cs typeface="Economica"/>
                <a:sym typeface="Economica"/>
              </a:rPr>
              <a:t>Must Watch</a:t>
            </a:r>
            <a:r>
              <a:rPr lang="en" sz="4500">
                <a:solidFill>
                  <a:srgbClr val="434343"/>
                </a:solidFill>
                <a:latin typeface="Economica"/>
                <a:ea typeface="Economica"/>
                <a:cs typeface="Economica"/>
                <a:sym typeface="Economica"/>
              </a:rPr>
              <a:t> Understanding </a:t>
            </a:r>
            <a:r>
              <a:rPr lang="en" sz="4500">
                <a:solidFill>
                  <a:srgbClr val="434343"/>
                </a:solidFill>
                <a:latin typeface="Economica"/>
                <a:ea typeface="Economica"/>
                <a:cs typeface="Economica"/>
                <a:sym typeface="Economica"/>
              </a:rPr>
              <a:t>Logistic Regression</a:t>
            </a:r>
            <a:endParaRPr sz="4500">
              <a:solidFill>
                <a:srgbClr val="434343"/>
              </a:solidFill>
              <a:latin typeface="Economica"/>
              <a:ea typeface="Economica"/>
              <a:cs typeface="Economica"/>
              <a:sym typeface="Economica"/>
            </a:endParaRPr>
          </a:p>
        </p:txBody>
      </p:sp>
      <p:pic>
        <p:nvPicPr>
          <p:cNvPr descr="Logistic regression is used for classification problems in machine learning. This tutorial will show you how to use sklearn logisticregression class to solve binary classification problem to predict if a customer would buy a life insurance. At the end we have an interesting exercise for you to solve. &#10;Usually there are two types of machine learning problems (1) Linear regression where prediction value is continuous (2) Classification where predicted value is categorical. Logistic regression is used for classification problems mainly. &#10;&#10;#MachineLearning #PythonMachineLearning #MachineLearningTutorial #Python #PythonTutorial #PythonTraining #MachineLearningCource #LogisticRegression&#10;&#10;Code: https://github.com/codebasics/py/blob/master/ML/7_logistic_reg/7_logistic_regression.ipynb&#10;Exercise: Open above notebook from github and go to the end. &#10;&#10;Topics that are covered in this Video:&#10;0:01 - Theory (Explain difference between logic regression and classification) &#10;1:18 - What is logistic regression? &#10;1:26 - Classification types (Binary vs multiclass classification) &#10;1:53 - Explanation of logistic regression using the example of if person will buy insurance based on his age  &#10;5:38 - Sigmoid or Logit function  &#10;8:18 - Coding (for coding we are using an example of if a person will buy insurance or not based on his age) &#10;14:36 - sklearn predict_proba() function   &#10;15:49 - Exercise (Solve a problem of predicting employee retention based on salary, distance to work, promotion, department etc) &#10;&#10;Next Video: &#10;Machine Learning Tutorial Python - 8 Logistic Regression (Multiclass Classification): https://www.youtube.com/watch?v=J5bXOOmkopc&amp;list=PLeo1K3hjS3uvCeTYTeyfe0-rN5r8zn9rw&amp;index=9&#10;&#10;Populor Playlist:&#10;Data Science Full Course: https://www.youtube.com/playlist?list=PLeo1K3hjS3us_ELKYSj_Fth2tIEkdKXvV&#10;&#10;Data Science Project: https://www.youtube.com/watch?v=rdfbcdP75KI&amp;list=PLeo1K3hjS3uu7clOTtwsp94PcHbzqpAdg&#10;&#10;Machine learning tutorials: https://www.youtube.com/watch?v=gmvvaobm7eQ&amp;list=PLeo1K3hjS3uvCeTYTeyfe0-rN5r8zn9rw&#10;&#10;Pandas: https://www.youtube.com/watch?v=CmorAWRsCAw&amp;list=PLeo1K3hjS3uuASpe-1LjfG5f14Bnozjwy&#10;&#10;matplotlib: https://www.youtube.com/watch?v=qqwf4Vuj8oM&amp;list=PLeo1K3hjS3uu4Lr8_kro2AqaO6CFYgKOl&#10;&#10;Python: https://www.youtube.com/watch?v=eykoKxsYtow&amp;list=PLeo1K3hjS3usILfyvQlvUBokXkHPSve6S&#10;&#10;Jupyter Notebook: https://www.youtube.com/watch?v=q_BzsPxwLOE&amp;list=PLeo1K3hjS3uuZPwzACannnFSn9qHn8to8&#10;&#10;&#10;To download csv and code for all tutorials: go to https://github.com/codebasics/py, click on a green button to clone or download the entire repository and then go to relevant folder to get access to that specific file.&#10;&#10;Website: http://codebasicshub.com/&#10;Facebook: https://www.facebook.com/codebasicshub&#10;Twitter: https://twitter.com/codebasicshub" id="231" name="Google Shape;231;p32" title="Machine Learning Tutorial Python - 8:  Logistic Regression (Binary Classification)">
            <a:hlinkClick r:id="rId3"/>
          </p:cNvPr>
          <p:cNvPicPr preferRelativeResize="0"/>
          <p:nvPr/>
        </p:nvPicPr>
        <p:blipFill>
          <a:blip r:embed="rId4">
            <a:alphaModFix/>
          </a:blip>
          <a:stretch>
            <a:fillRect/>
          </a:stretch>
        </p:blipFill>
        <p:spPr>
          <a:xfrm>
            <a:off x="789388" y="975200"/>
            <a:ext cx="7640533" cy="5730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7" name="Google Shape;237;p3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8" name="Google Shape;238;p33"/>
          <p:cNvSpPr txBox="1"/>
          <p:nvPr/>
        </p:nvSpPr>
        <p:spPr>
          <a:xfrm>
            <a:off x="663250" y="68450"/>
            <a:ext cx="7693800" cy="9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Linear Regression vs Logistic</a:t>
            </a:r>
            <a:endParaRPr sz="4800">
              <a:solidFill>
                <a:srgbClr val="434343"/>
              </a:solidFill>
              <a:latin typeface="Economica"/>
              <a:ea typeface="Economica"/>
              <a:cs typeface="Economica"/>
              <a:sym typeface="Economica"/>
            </a:endParaRPr>
          </a:p>
        </p:txBody>
      </p:sp>
      <p:sp>
        <p:nvSpPr>
          <p:cNvPr id="239" name="Google Shape;239;p33"/>
          <p:cNvSpPr txBox="1"/>
          <p:nvPr/>
        </p:nvSpPr>
        <p:spPr>
          <a:xfrm>
            <a:off x="229200" y="1532050"/>
            <a:ext cx="8685600" cy="4337100"/>
          </a:xfrm>
          <a:prstGeom prst="rect">
            <a:avLst/>
          </a:prstGeom>
          <a:noFill/>
          <a:ln>
            <a:noFill/>
          </a:ln>
        </p:spPr>
        <p:txBody>
          <a:bodyPr anchorCtr="0" anchor="t" bIns="91425" lIns="91425" spcFirstLastPara="1" rIns="91425" wrap="square" tIns="91425">
            <a:noAutofit/>
          </a:bodyPr>
          <a:lstStyle/>
          <a:p>
            <a:pPr indent="-474210" lvl="0" marL="60970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Linear regression is used to solve regression problems with continuous values</a:t>
            </a:r>
            <a:endParaRPr sz="2800">
              <a:solidFill>
                <a:schemeClr val="dk1"/>
              </a:solidFill>
              <a:latin typeface="Calibri"/>
              <a:ea typeface="Calibri"/>
              <a:cs typeface="Calibri"/>
              <a:sym typeface="Calibri"/>
            </a:endParaRPr>
          </a:p>
          <a:p>
            <a:pPr indent="-474210" lvl="0" marL="60970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used to solve classification problems with discrete categories</a:t>
            </a:r>
            <a:endParaRPr sz="2800">
              <a:solidFill>
                <a:schemeClr val="dk1"/>
              </a:solidFill>
              <a:latin typeface="Calibri"/>
              <a:ea typeface="Calibri"/>
              <a:cs typeface="Calibri"/>
              <a:sym typeface="Calibri"/>
            </a:endParaRPr>
          </a:p>
          <a:p>
            <a:pPr indent="-228600" lvl="1" marL="685800"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Binary classification (Classes 0 and 1)</a:t>
            </a:r>
            <a:endParaRPr sz="2400">
              <a:solidFill>
                <a:srgbClr val="002060"/>
              </a:solidFill>
              <a:latin typeface="Calibri"/>
              <a:ea typeface="Calibri"/>
              <a:cs typeface="Calibri"/>
              <a:sym typeface="Calibri"/>
            </a:endParaRPr>
          </a:p>
          <a:p>
            <a:pPr indent="-228600" lvl="1" marL="685800"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Examples</a:t>
            </a:r>
            <a:r>
              <a:rPr lang="en" sz="2400">
                <a:solidFill>
                  <a:srgbClr val="002060"/>
                </a:solidFill>
                <a:latin typeface="Calibri"/>
                <a:ea typeface="Calibri"/>
                <a:cs typeface="Calibri"/>
                <a:sym typeface="Calibri"/>
              </a:rPr>
              <a:t>:</a:t>
            </a:r>
            <a:endParaRPr sz="2400">
              <a:solidFill>
                <a:srgbClr val="002060"/>
              </a:solidFill>
              <a:latin typeface="Calibri"/>
              <a:ea typeface="Calibri"/>
              <a:cs typeface="Calibri"/>
              <a:sym typeface="Calibri"/>
            </a:endParaRPr>
          </a:p>
          <a:p>
            <a:pPr indent="-292100" lvl="2" marL="1143000"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Emails (Spam / Not Spam)</a:t>
            </a:r>
            <a:endParaRPr sz="2400">
              <a:solidFill>
                <a:schemeClr val="dk1"/>
              </a:solidFill>
              <a:latin typeface="Calibri"/>
              <a:ea typeface="Calibri"/>
              <a:cs typeface="Calibri"/>
              <a:sym typeface="Calibri"/>
            </a:endParaRPr>
          </a:p>
          <a:p>
            <a:pPr indent="-292100" lvl="2" marL="1143000"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Credit Card Transactions (Fraudulent / Not Fraudulent)</a:t>
            </a:r>
            <a:endParaRPr sz="2400">
              <a:solidFill>
                <a:schemeClr val="dk1"/>
              </a:solidFill>
              <a:latin typeface="Calibri"/>
              <a:ea typeface="Calibri"/>
              <a:cs typeface="Calibri"/>
              <a:sym typeface="Calibri"/>
            </a:endParaRPr>
          </a:p>
          <a:p>
            <a:pPr indent="-292100" lvl="2" marL="1143000"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Loan Default (Yes / No)</a:t>
            </a:r>
            <a:endParaRPr sz="2400">
              <a:solidFill>
                <a:srgbClr val="002060"/>
              </a:solidFill>
              <a:latin typeface="Calibri"/>
              <a:ea typeface="Calibri"/>
              <a:cs typeface="Calibri"/>
              <a:sym typeface="Calibri"/>
            </a:endParaRPr>
          </a:p>
          <a:p>
            <a:pPr indent="-321810" lvl="3" marL="609701" rtl="0" algn="l">
              <a:lnSpc>
                <a:spcPct val="90000"/>
              </a:lnSpc>
              <a:spcBef>
                <a:spcPts val="500"/>
              </a:spcBef>
              <a:spcAft>
                <a:spcPts val="0"/>
              </a:spcAft>
              <a:buClr>
                <a:srgbClr val="434343"/>
              </a:buClr>
              <a:buSzPts val="2400"/>
              <a:buFont typeface="Arial"/>
              <a:buNone/>
            </a:pPr>
            <a:r>
              <a:t/>
            </a:r>
            <a:endParaRPr sz="2400">
              <a:solidFill>
                <a:srgbClr val="002060"/>
              </a:solidFill>
              <a:latin typeface="Calibri"/>
              <a:ea typeface="Calibri"/>
              <a:cs typeface="Calibri"/>
              <a:sym typeface="Calibri"/>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5" name="Google Shape;245;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46" name="Google Shape;246;p34"/>
          <p:cNvSpPr txBox="1"/>
          <p:nvPr/>
        </p:nvSpPr>
        <p:spPr>
          <a:xfrm>
            <a:off x="229200" y="1913050"/>
            <a:ext cx="8685600" cy="4754100"/>
          </a:xfrm>
          <a:prstGeom prst="rect">
            <a:avLst/>
          </a:prstGeom>
          <a:noFill/>
          <a:ln>
            <a:noFill/>
          </a:ln>
        </p:spPr>
        <p:txBody>
          <a:bodyPr anchorCtr="0" anchor="t" bIns="91425" lIns="91425" spcFirstLastPara="1" rIns="91425" wrap="square" tIns="91425">
            <a:noAutofit/>
          </a:bodyPr>
          <a:lstStyle/>
          <a:p>
            <a:pPr indent="-461510" lvl="0" marL="609701" rtl="0" algn="l">
              <a:lnSpc>
                <a:spcPct val="90000"/>
              </a:lnSpc>
              <a:spcBef>
                <a:spcPts val="0"/>
              </a:spcBef>
              <a:spcAft>
                <a:spcPts val="0"/>
              </a:spcAft>
              <a:buClr>
                <a:srgbClr val="434343"/>
              </a:buClr>
              <a:buSzPts val="2200"/>
              <a:buChar char="●"/>
            </a:pPr>
            <a:r>
              <a:rPr lang="en" sz="2200">
                <a:solidFill>
                  <a:srgbClr val="002060"/>
                </a:solidFill>
                <a:latin typeface="Calibri"/>
                <a:ea typeface="Calibri"/>
                <a:cs typeface="Calibri"/>
                <a:sym typeface="Calibri"/>
              </a:rPr>
              <a:t>Let’s say a data scientist named John want to predict that whether a customer will buy insurance or not</a:t>
            </a:r>
            <a:endParaRPr sz="2600">
              <a:solidFill>
                <a:schemeClr val="dk1"/>
              </a:solidFill>
              <a:latin typeface="Calibri"/>
              <a:ea typeface="Calibri"/>
              <a:cs typeface="Calibri"/>
              <a:sym typeface="Calibri"/>
            </a:endParaRPr>
          </a:p>
          <a:p>
            <a:pPr indent="-461510" lvl="0" marL="609701" rtl="0" algn="l">
              <a:lnSpc>
                <a:spcPct val="90000"/>
              </a:lnSpc>
              <a:spcBef>
                <a:spcPts val="1000"/>
              </a:spcBef>
              <a:spcAft>
                <a:spcPts val="0"/>
              </a:spcAft>
              <a:buClr>
                <a:srgbClr val="434343"/>
              </a:buClr>
              <a:buSzPts val="2200"/>
              <a:buChar char="●"/>
            </a:pPr>
            <a:r>
              <a:rPr lang="en" sz="2200">
                <a:solidFill>
                  <a:srgbClr val="002060"/>
                </a:solidFill>
                <a:latin typeface="Calibri"/>
                <a:ea typeface="Calibri"/>
                <a:cs typeface="Calibri"/>
                <a:sym typeface="Calibri"/>
              </a:rPr>
              <a:t>Remember that linear regression is used to predict a </a:t>
            </a:r>
            <a:r>
              <a:rPr lang="en" sz="2200">
                <a:solidFill>
                  <a:srgbClr val="002060"/>
                </a:solidFill>
                <a:latin typeface="Calibri"/>
                <a:ea typeface="Calibri"/>
                <a:cs typeface="Calibri"/>
                <a:sym typeface="Calibri"/>
              </a:rPr>
              <a:t>continuous</a:t>
            </a:r>
            <a:r>
              <a:rPr lang="en" sz="2200">
                <a:solidFill>
                  <a:srgbClr val="002060"/>
                </a:solidFill>
                <a:latin typeface="Calibri"/>
                <a:ea typeface="Calibri"/>
                <a:cs typeface="Calibri"/>
                <a:sym typeface="Calibri"/>
              </a:rPr>
              <a:t> value where the output (y) may vary between +∞ (positive infinity) to -∞ (negative infinity) whereas in this case, the target variable (y) takes only two discrete values, 0 (No insurance) and 1 (Yes, got the insurance).</a:t>
            </a:r>
            <a:endParaRPr sz="2200">
              <a:solidFill>
                <a:srgbClr val="002060"/>
              </a:solidFill>
              <a:latin typeface="Calibri"/>
              <a:ea typeface="Calibri"/>
              <a:cs typeface="Calibri"/>
              <a:sym typeface="Calibri"/>
            </a:endParaRPr>
          </a:p>
          <a:p>
            <a:pPr indent="-461510" lvl="0" marL="609701" rtl="0" algn="l">
              <a:lnSpc>
                <a:spcPct val="90000"/>
              </a:lnSpc>
              <a:spcBef>
                <a:spcPts val="1000"/>
              </a:spcBef>
              <a:spcAft>
                <a:spcPts val="0"/>
              </a:spcAft>
              <a:buClr>
                <a:srgbClr val="434343"/>
              </a:buClr>
              <a:buSzPts val="2200"/>
              <a:buChar char="●"/>
            </a:pPr>
            <a:r>
              <a:rPr lang="en" sz="2200">
                <a:solidFill>
                  <a:srgbClr val="002060"/>
                </a:solidFill>
                <a:latin typeface="Calibri"/>
                <a:ea typeface="Calibri"/>
                <a:cs typeface="Calibri"/>
                <a:sym typeface="Calibri"/>
              </a:rPr>
              <a:t>John’s decides to extend the concepts of linear regression to fulfil his requirement. One approach is to take the output of linear regression and map it between 0 and 1, if the resultant output is below a certain threshold (say 0.5), classify it as No (didn’t buy the insurance) whereas if the resultant output is above a certain threshold, classify it as bought the insurance (yes)</a:t>
            </a:r>
            <a:endParaRPr sz="2200">
              <a:solidFill>
                <a:srgbClr val="002060"/>
              </a:solidFill>
              <a:latin typeface="Calibri"/>
              <a:ea typeface="Calibri"/>
              <a:cs typeface="Calibri"/>
              <a:sym typeface="Calibri"/>
            </a:endParaRPr>
          </a:p>
        </p:txBody>
      </p:sp>
      <p:sp>
        <p:nvSpPr>
          <p:cNvPr id="247" name="Google Shape;247;p34"/>
          <p:cNvSpPr txBox="1"/>
          <p:nvPr/>
        </p:nvSpPr>
        <p:spPr>
          <a:xfrm>
            <a:off x="663250" y="68450"/>
            <a:ext cx="7693800" cy="9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Linear Regression vs Logistic</a:t>
            </a:r>
            <a:endParaRPr sz="4800">
              <a:solidFill>
                <a:srgbClr val="434343"/>
              </a:solidFill>
              <a:latin typeface="Economica"/>
              <a:ea typeface="Economica"/>
              <a:cs typeface="Economica"/>
              <a:sym typeface="Economic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cxnSp>
        <p:nvCxnSpPr>
          <p:cNvPr id="252" name="Google Shape;252;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3" name="Google Shape;253;p35"/>
          <p:cNvSpPr txBox="1"/>
          <p:nvPr/>
        </p:nvSpPr>
        <p:spPr>
          <a:xfrm>
            <a:off x="229200" y="998650"/>
            <a:ext cx="8685600" cy="2481600"/>
          </a:xfrm>
          <a:prstGeom prst="rect">
            <a:avLst/>
          </a:prstGeom>
          <a:noFill/>
          <a:ln>
            <a:noFill/>
          </a:ln>
        </p:spPr>
        <p:txBody>
          <a:bodyPr anchorCtr="0" anchor="t" bIns="91425" lIns="91425" spcFirstLastPara="1" rIns="91425" wrap="square" tIns="91425">
            <a:noAutofit/>
          </a:bodyPr>
          <a:lstStyle/>
          <a:p>
            <a:pPr indent="-455160" lvl="0" marL="609701" rtl="0" algn="l">
              <a:lnSpc>
                <a:spcPct val="90000"/>
              </a:lnSpc>
              <a:spcBef>
                <a:spcPts val="1000"/>
              </a:spcBef>
              <a:spcAft>
                <a:spcPts val="0"/>
              </a:spcAft>
              <a:buClr>
                <a:srgbClr val="434343"/>
              </a:buClr>
              <a:buSzPts val="2100"/>
              <a:buChar char="●"/>
            </a:pPr>
            <a:r>
              <a:rPr lang="en" sz="2100">
                <a:solidFill>
                  <a:srgbClr val="002060"/>
                </a:solidFill>
                <a:latin typeface="Calibri"/>
                <a:ea typeface="Calibri"/>
                <a:cs typeface="Calibri"/>
                <a:sym typeface="Calibri"/>
              </a:rPr>
              <a:t>We then plot a simple linear regression line and set the threshold as 0.5 </a:t>
            </a:r>
            <a:endParaRPr sz="2500">
              <a:solidFill>
                <a:schemeClr val="dk1"/>
              </a:solidFill>
              <a:latin typeface="Calibri"/>
              <a:ea typeface="Calibri"/>
              <a:cs typeface="Calibri"/>
              <a:sym typeface="Calibri"/>
            </a:endParaRPr>
          </a:p>
          <a:p>
            <a:pPr indent="-260363" lvl="1" marL="914445" rtl="0" algn="l">
              <a:lnSpc>
                <a:spcPct val="90000"/>
              </a:lnSpc>
              <a:spcBef>
                <a:spcPts val="500"/>
              </a:spcBef>
              <a:spcAft>
                <a:spcPts val="0"/>
              </a:spcAft>
              <a:buClr>
                <a:srgbClr val="434343"/>
              </a:buClr>
              <a:buSzPts val="2700"/>
              <a:buFont typeface="Montserrat"/>
              <a:buChar char="○"/>
            </a:pPr>
            <a:r>
              <a:rPr lang="en" sz="2100">
                <a:solidFill>
                  <a:srgbClr val="002060"/>
                </a:solidFill>
                <a:latin typeface="Calibri"/>
                <a:ea typeface="Calibri"/>
                <a:cs typeface="Calibri"/>
                <a:sym typeface="Calibri"/>
              </a:rPr>
              <a:t>Negative class (Insurance = No)– Age on the left side </a:t>
            </a:r>
            <a:endParaRPr sz="2100">
              <a:solidFill>
                <a:schemeClr val="dk1"/>
              </a:solidFill>
              <a:latin typeface="Calibri"/>
              <a:ea typeface="Calibri"/>
              <a:cs typeface="Calibri"/>
              <a:sym typeface="Calibri"/>
            </a:endParaRPr>
          </a:p>
          <a:p>
            <a:pPr indent="-260363" lvl="1" marL="914445" rtl="0" algn="l">
              <a:lnSpc>
                <a:spcPct val="90000"/>
              </a:lnSpc>
              <a:spcBef>
                <a:spcPts val="500"/>
              </a:spcBef>
              <a:spcAft>
                <a:spcPts val="0"/>
              </a:spcAft>
              <a:buClr>
                <a:srgbClr val="434343"/>
              </a:buClr>
              <a:buSzPts val="2700"/>
              <a:buFont typeface="Montserrat"/>
              <a:buChar char="○"/>
            </a:pPr>
            <a:r>
              <a:rPr lang="en" sz="2100">
                <a:solidFill>
                  <a:srgbClr val="002060"/>
                </a:solidFill>
                <a:latin typeface="Calibri"/>
                <a:ea typeface="Calibri"/>
                <a:cs typeface="Calibri"/>
                <a:sym typeface="Calibri"/>
              </a:rPr>
              <a:t>Positive class (Insurance = Yes) – Age on the right side</a:t>
            </a:r>
            <a:endParaRPr sz="2100">
              <a:solidFill>
                <a:srgbClr val="002060"/>
              </a:solidFill>
              <a:latin typeface="Calibri"/>
              <a:ea typeface="Calibri"/>
              <a:cs typeface="Calibri"/>
              <a:sym typeface="Calibri"/>
            </a:endParaRPr>
          </a:p>
        </p:txBody>
      </p:sp>
      <p:sp>
        <p:nvSpPr>
          <p:cNvPr id="254" name="Google Shape;254;p35"/>
          <p:cNvSpPr txBox="1"/>
          <p:nvPr/>
        </p:nvSpPr>
        <p:spPr>
          <a:xfrm>
            <a:off x="663250" y="68450"/>
            <a:ext cx="7693800" cy="9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Linear Regression vs Logistic</a:t>
            </a:r>
            <a:endParaRPr sz="4800">
              <a:solidFill>
                <a:srgbClr val="434343"/>
              </a:solidFill>
              <a:latin typeface="Economica"/>
              <a:ea typeface="Economica"/>
              <a:cs typeface="Economica"/>
              <a:sym typeface="Economica"/>
            </a:endParaRPr>
          </a:p>
        </p:txBody>
      </p:sp>
      <p:pic>
        <p:nvPicPr>
          <p:cNvPr id="255" name="Google Shape;255;p35"/>
          <p:cNvPicPr preferRelativeResize="0"/>
          <p:nvPr/>
        </p:nvPicPr>
        <p:blipFill>
          <a:blip r:embed="rId3">
            <a:alphaModFix/>
          </a:blip>
          <a:stretch>
            <a:fillRect/>
          </a:stretch>
        </p:blipFill>
        <p:spPr>
          <a:xfrm>
            <a:off x="221550" y="2578269"/>
            <a:ext cx="8685600" cy="402015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6"/>
          <p:cNvSpPr/>
          <p:nvPr/>
        </p:nvSpPr>
        <p:spPr>
          <a:xfrm>
            <a:off x="3806850" y="3388975"/>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1" name="Google Shape;261;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2" name="Google Shape;262;p36"/>
          <p:cNvSpPr txBox="1"/>
          <p:nvPr/>
        </p:nvSpPr>
        <p:spPr>
          <a:xfrm>
            <a:off x="434650" y="-609600"/>
            <a:ext cx="8324400" cy="1660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Imagine there is an outlier to towards right</a:t>
            </a:r>
            <a:endParaRPr sz="4800">
              <a:solidFill>
                <a:srgbClr val="434343"/>
              </a:solidFill>
              <a:latin typeface="Economica"/>
              <a:ea typeface="Economica"/>
              <a:cs typeface="Economica"/>
              <a:sym typeface="Economica"/>
            </a:endParaRPr>
          </a:p>
        </p:txBody>
      </p:sp>
      <p:sp>
        <p:nvSpPr>
          <p:cNvPr id="263" name="Google Shape;263;p36"/>
          <p:cNvSpPr txBox="1"/>
          <p:nvPr/>
        </p:nvSpPr>
        <p:spPr>
          <a:xfrm>
            <a:off x="927750" y="5136950"/>
            <a:ext cx="7380300" cy="1516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As we can see outlier in the data and will distort the whole linear regression line.</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Clearly the line is unable to differentiate the classes with the linear line fit </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The line should have been at the vertical yellow line which is able to divide the positive and negative classes i.e yes or no for insurance</a:t>
            </a:r>
            <a:endParaRPr sz="1500">
              <a:latin typeface="Open Sans"/>
              <a:ea typeface="Open Sans"/>
              <a:cs typeface="Open Sans"/>
              <a:sym typeface="Open Sans"/>
            </a:endParaRPr>
          </a:p>
        </p:txBody>
      </p:sp>
      <p:pic>
        <p:nvPicPr>
          <p:cNvPr id="264" name="Google Shape;264;p36"/>
          <p:cNvPicPr preferRelativeResize="0"/>
          <p:nvPr/>
        </p:nvPicPr>
        <p:blipFill>
          <a:blip r:embed="rId3">
            <a:alphaModFix/>
          </a:blip>
          <a:stretch>
            <a:fillRect/>
          </a:stretch>
        </p:blipFill>
        <p:spPr>
          <a:xfrm>
            <a:off x="228600" y="1051260"/>
            <a:ext cx="8686800" cy="3933190"/>
          </a:xfrm>
          <a:prstGeom prst="rect">
            <a:avLst/>
          </a:prstGeom>
          <a:noFill/>
          <a:ln>
            <a:noFill/>
          </a:ln>
        </p:spPr>
      </p:pic>
      <p:sp>
        <p:nvSpPr>
          <p:cNvPr id="265" name="Google Shape;265;p36"/>
          <p:cNvSpPr/>
          <p:nvPr/>
        </p:nvSpPr>
        <p:spPr>
          <a:xfrm>
            <a:off x="6268650" y="2263675"/>
            <a:ext cx="441900" cy="294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6"/>
          <p:cNvSpPr/>
          <p:nvPr/>
        </p:nvSpPr>
        <p:spPr>
          <a:xfrm>
            <a:off x="6844600" y="1687700"/>
            <a:ext cx="2070900" cy="709800"/>
          </a:xfrm>
          <a:prstGeom prst="wedgeRoundRectCallout">
            <a:avLst>
              <a:gd fmla="val -59092" name="adj1"/>
              <a:gd fmla="val 55678" name="adj2"/>
              <a:gd fmla="val 0" name="adj3"/>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Additional outlier that distorted the regression line</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2" name="Google Shape;272;p3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73" name="Google Shape;273;p37"/>
          <p:cNvSpPr txBox="1"/>
          <p:nvPr/>
        </p:nvSpPr>
        <p:spPr>
          <a:xfrm>
            <a:off x="793800" y="-6"/>
            <a:ext cx="7556400" cy="816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434343"/>
                </a:solidFill>
                <a:latin typeface="Economica"/>
                <a:ea typeface="Economica"/>
                <a:cs typeface="Economica"/>
                <a:sym typeface="Economica"/>
              </a:rPr>
              <a:t>Happy John! (Data Scientist)</a:t>
            </a:r>
            <a:endParaRPr sz="4800">
              <a:solidFill>
                <a:srgbClr val="434343"/>
              </a:solidFill>
              <a:latin typeface="Economica"/>
              <a:ea typeface="Economica"/>
              <a:cs typeface="Economica"/>
              <a:sym typeface="Economica"/>
            </a:endParaRPr>
          </a:p>
        </p:txBody>
      </p:sp>
      <p:pic>
        <p:nvPicPr>
          <p:cNvPr id="274" name="Google Shape;274;p37"/>
          <p:cNvPicPr preferRelativeResize="0"/>
          <p:nvPr/>
        </p:nvPicPr>
        <p:blipFill>
          <a:blip r:embed="rId3">
            <a:alphaModFix/>
          </a:blip>
          <a:stretch>
            <a:fillRect/>
          </a:stretch>
        </p:blipFill>
        <p:spPr>
          <a:xfrm>
            <a:off x="661375" y="2346850"/>
            <a:ext cx="8044679" cy="4199949"/>
          </a:xfrm>
          <a:prstGeom prst="rect">
            <a:avLst/>
          </a:prstGeom>
          <a:noFill/>
          <a:ln>
            <a:noFill/>
          </a:ln>
        </p:spPr>
      </p:pic>
      <p:pic>
        <p:nvPicPr>
          <p:cNvPr id="275" name="Google Shape;275;p37"/>
          <p:cNvPicPr preferRelativeResize="0"/>
          <p:nvPr/>
        </p:nvPicPr>
        <p:blipFill>
          <a:blip r:embed="rId4">
            <a:alphaModFix/>
          </a:blip>
          <a:stretch>
            <a:fillRect/>
          </a:stretch>
        </p:blipFill>
        <p:spPr>
          <a:xfrm>
            <a:off x="6866738" y="0"/>
            <a:ext cx="2027238" cy="1520425"/>
          </a:xfrm>
          <a:prstGeom prst="rect">
            <a:avLst/>
          </a:prstGeom>
          <a:noFill/>
          <a:ln>
            <a:noFill/>
          </a:ln>
        </p:spPr>
      </p:pic>
      <p:sp>
        <p:nvSpPr>
          <p:cNvPr id="276" name="Google Shape;276;p37"/>
          <p:cNvSpPr txBox="1"/>
          <p:nvPr/>
        </p:nvSpPr>
        <p:spPr>
          <a:xfrm>
            <a:off x="336600" y="1364750"/>
            <a:ext cx="7380300" cy="1516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a:buChar char="●"/>
            </a:pPr>
            <a:r>
              <a:rPr b="1" lang="en" sz="1500">
                <a:latin typeface="Open Sans"/>
                <a:ea typeface="Open Sans"/>
                <a:cs typeface="Open Sans"/>
                <a:sym typeface="Open Sans"/>
              </a:rPr>
              <a:t>Well, life would be much simpler if we had a algorithm that</a:t>
            </a:r>
            <a:endParaRPr b="1" sz="1500">
              <a:latin typeface="Open Sans"/>
              <a:ea typeface="Open Sans"/>
              <a:cs typeface="Open Sans"/>
              <a:sym typeface="Open Sans"/>
            </a:endParaRPr>
          </a:p>
          <a:p>
            <a:pPr indent="0" lvl="0" marL="457200" rtl="0" algn="l">
              <a:spcBef>
                <a:spcPts val="0"/>
              </a:spcBef>
              <a:spcAft>
                <a:spcPts val="0"/>
              </a:spcAft>
              <a:buNone/>
            </a:pPr>
            <a:r>
              <a:rPr b="1" lang="en" sz="1500">
                <a:latin typeface="Open Sans"/>
                <a:ea typeface="Open Sans"/>
                <a:cs typeface="Open Sans"/>
                <a:sym typeface="Open Sans"/>
              </a:rPr>
              <a:t>would fit the points like below right? It is a much better fit compared to regression line!</a:t>
            </a:r>
            <a:endParaRPr b="1" sz="1500">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2" name="Google Shape;282;p3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3" name="Google Shape;283;p38"/>
          <p:cNvSpPr txBox="1"/>
          <p:nvPr/>
        </p:nvSpPr>
        <p:spPr>
          <a:xfrm>
            <a:off x="769950" y="163325"/>
            <a:ext cx="7556400" cy="81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Solution</a:t>
            </a:r>
            <a:endParaRPr sz="4800">
              <a:solidFill>
                <a:srgbClr val="434343"/>
              </a:solidFill>
              <a:latin typeface="Economica"/>
              <a:ea typeface="Economica"/>
              <a:cs typeface="Economica"/>
              <a:sym typeface="Economica"/>
            </a:endParaRPr>
          </a:p>
        </p:txBody>
      </p:sp>
      <p:sp>
        <p:nvSpPr>
          <p:cNvPr id="284" name="Google Shape;284;p38"/>
          <p:cNvSpPr txBox="1"/>
          <p:nvPr/>
        </p:nvSpPr>
        <p:spPr>
          <a:xfrm>
            <a:off x="126175" y="1101575"/>
            <a:ext cx="8781000" cy="2746800"/>
          </a:xfrm>
          <a:prstGeom prst="rect">
            <a:avLst/>
          </a:prstGeom>
          <a:noFill/>
          <a:ln>
            <a:noFill/>
          </a:ln>
        </p:spPr>
        <p:txBody>
          <a:bodyPr anchorCtr="0" anchor="t" bIns="91425" lIns="91425" spcFirstLastPara="1" rIns="91425" wrap="square" tIns="91425">
            <a:noAutofit/>
          </a:bodyPr>
          <a:lstStyle/>
          <a:p>
            <a:pPr indent="-474210" lvl="0" marL="60970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Solution – Transform linear regression to a logistic regression curve</a:t>
            </a:r>
            <a:endParaRPr sz="2800">
              <a:solidFill>
                <a:schemeClr val="dk1"/>
              </a:solidFill>
              <a:latin typeface="Calibri"/>
              <a:ea typeface="Calibri"/>
              <a:cs typeface="Calibri"/>
              <a:sym typeface="Calibri"/>
            </a:endParaRPr>
          </a:p>
          <a:p>
            <a:pPr indent="-474210" lvl="0" marL="60970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a Sigmoid function</a:t>
            </a:r>
            <a:endParaRPr sz="2400">
              <a:solidFill>
                <a:srgbClr val="002060"/>
              </a:solidFill>
              <a:latin typeface="Calibri"/>
              <a:ea typeface="Calibri"/>
              <a:cs typeface="Calibri"/>
              <a:sym typeface="Calibri"/>
            </a:endParaRPr>
          </a:p>
          <a:p>
            <a:pPr indent="-474210" lvl="0" marL="609701" rtl="0" algn="l">
              <a:lnSpc>
                <a:spcPct val="90000"/>
              </a:lnSpc>
              <a:spcBef>
                <a:spcPts val="1000"/>
              </a:spcBef>
              <a:spcAft>
                <a:spcPts val="0"/>
              </a:spcAft>
              <a:buClr>
                <a:srgbClr val="002060"/>
              </a:buClr>
              <a:buSzPts val="2400"/>
              <a:buFont typeface="Calibri"/>
              <a:buChar char="●"/>
            </a:pPr>
            <a:r>
              <a:rPr lang="en" sz="2400">
                <a:solidFill>
                  <a:srgbClr val="002060"/>
                </a:solidFill>
                <a:latin typeface="Calibri"/>
                <a:ea typeface="Calibri"/>
                <a:cs typeface="Calibri"/>
                <a:sym typeface="Calibri"/>
              </a:rPr>
              <a:t>Now what does this sigmoid function do?</a:t>
            </a:r>
            <a:endParaRPr sz="2400">
              <a:solidFill>
                <a:srgbClr val="002060"/>
              </a:solidFill>
              <a:latin typeface="Calibri"/>
              <a:ea typeface="Calibri"/>
              <a:cs typeface="Calibri"/>
              <a:sym typeface="Calibri"/>
            </a:endParaRPr>
          </a:p>
          <a:p>
            <a:pPr indent="-279413" lvl="1" marL="914445" rtl="0" algn="l">
              <a:lnSpc>
                <a:spcPct val="90000"/>
              </a:lnSpc>
              <a:spcBef>
                <a:spcPts val="500"/>
              </a:spcBef>
              <a:spcAft>
                <a:spcPts val="0"/>
              </a:spcAft>
              <a:buClr>
                <a:srgbClr val="434343"/>
              </a:buClr>
              <a:buSzPts val="3000"/>
              <a:buFont typeface="Montserrat"/>
              <a:buChar char="○"/>
            </a:pPr>
            <a:r>
              <a:rPr lang="en" sz="2400">
                <a:solidFill>
                  <a:srgbClr val="002060"/>
                </a:solidFill>
                <a:latin typeface="Calibri"/>
                <a:ea typeface="Calibri"/>
                <a:cs typeface="Calibri"/>
                <a:sym typeface="Calibri"/>
              </a:rPr>
              <a:t>Sigmoid function takes in any real value</a:t>
            </a:r>
            <a:r>
              <a:rPr lang="en" sz="2400">
                <a:solidFill>
                  <a:schemeClr val="dk1"/>
                </a:solidFill>
                <a:latin typeface="Calibri"/>
                <a:ea typeface="Calibri"/>
                <a:cs typeface="Calibri"/>
                <a:sym typeface="Calibri"/>
              </a:rPr>
              <a:t> and gives </a:t>
            </a:r>
            <a:r>
              <a:rPr lang="en" sz="2400">
                <a:solidFill>
                  <a:srgbClr val="002060"/>
                </a:solidFill>
                <a:latin typeface="Calibri"/>
                <a:ea typeface="Calibri"/>
                <a:cs typeface="Calibri"/>
                <a:sym typeface="Calibri"/>
              </a:rPr>
              <a:t>a o</a:t>
            </a:r>
            <a:r>
              <a:rPr lang="en" sz="2400">
                <a:solidFill>
                  <a:srgbClr val="002060"/>
                </a:solidFill>
                <a:latin typeface="Calibri"/>
                <a:ea typeface="Calibri"/>
                <a:cs typeface="Calibri"/>
                <a:sym typeface="Calibri"/>
              </a:rPr>
              <a:t>utput probability between 0 and 1 </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rgbClr val="002060"/>
              </a:solidFill>
              <a:latin typeface="Calibri"/>
              <a:ea typeface="Calibri"/>
              <a:cs typeface="Calibri"/>
              <a:sym typeface="Calibri"/>
            </a:endParaRPr>
          </a:p>
        </p:txBody>
      </p:sp>
      <p:pic>
        <p:nvPicPr>
          <p:cNvPr id="285" name="Google Shape;285;p38"/>
          <p:cNvPicPr preferRelativeResize="0"/>
          <p:nvPr/>
        </p:nvPicPr>
        <p:blipFill>
          <a:blip r:embed="rId3">
            <a:alphaModFix/>
          </a:blip>
          <a:stretch>
            <a:fillRect/>
          </a:stretch>
        </p:blipFill>
        <p:spPr>
          <a:xfrm>
            <a:off x="1941363" y="3880350"/>
            <a:ext cx="5261276" cy="27468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1" name="Google Shape;291;p3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92" name="Google Shape;292;p39"/>
          <p:cNvSpPr txBox="1"/>
          <p:nvPr/>
        </p:nvSpPr>
        <p:spPr>
          <a:xfrm>
            <a:off x="663250" y="189125"/>
            <a:ext cx="7693800" cy="78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Logistic vs Linear Regression</a:t>
            </a:r>
            <a:endParaRPr sz="4800">
              <a:solidFill>
                <a:srgbClr val="434343"/>
              </a:solidFill>
              <a:latin typeface="Economica"/>
              <a:ea typeface="Economica"/>
              <a:cs typeface="Economica"/>
              <a:sym typeface="Economica"/>
            </a:endParaRPr>
          </a:p>
        </p:txBody>
      </p:sp>
      <p:sp>
        <p:nvSpPr>
          <p:cNvPr id="293" name="Google Shape;293;p39"/>
          <p:cNvSpPr txBox="1"/>
          <p:nvPr/>
        </p:nvSpPr>
        <p:spPr>
          <a:xfrm>
            <a:off x="229200" y="2370250"/>
            <a:ext cx="8685600" cy="3166200"/>
          </a:xfrm>
          <a:prstGeom prst="rect">
            <a:avLst/>
          </a:prstGeom>
          <a:noFill/>
          <a:ln>
            <a:noFill/>
          </a:ln>
        </p:spPr>
        <p:txBody>
          <a:bodyPr anchorCtr="0" anchor="t" bIns="91425" lIns="91425" spcFirstLastPara="1" rIns="91425" wrap="square" tIns="91425">
            <a:noAutofit/>
          </a:bodyPr>
          <a:lstStyle/>
          <a:p>
            <a:pPr indent="-474210" lvl="0" marL="60970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Linear regression is used to solve regression problems with continuous values</a:t>
            </a:r>
            <a:endParaRPr sz="2800">
              <a:solidFill>
                <a:schemeClr val="dk1"/>
              </a:solidFill>
              <a:latin typeface="Calibri"/>
              <a:ea typeface="Calibri"/>
              <a:cs typeface="Calibri"/>
              <a:sym typeface="Calibri"/>
            </a:endParaRPr>
          </a:p>
          <a:p>
            <a:pPr indent="-474210" lvl="0" marL="60970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used to solve classification problems with discrete categories</a:t>
            </a:r>
            <a:endParaRPr sz="2800">
              <a:solidFill>
                <a:schemeClr val="dk1"/>
              </a:solidFill>
              <a:latin typeface="Calibri"/>
              <a:ea typeface="Calibri"/>
              <a:cs typeface="Calibri"/>
              <a:sym typeface="Calibri"/>
            </a:endParaRPr>
          </a:p>
          <a:p>
            <a:pPr indent="-279413" lvl="1" marL="914445" rtl="0" algn="l">
              <a:lnSpc>
                <a:spcPct val="90000"/>
              </a:lnSpc>
              <a:spcBef>
                <a:spcPts val="500"/>
              </a:spcBef>
              <a:spcAft>
                <a:spcPts val="0"/>
              </a:spcAft>
              <a:buClr>
                <a:srgbClr val="434343"/>
              </a:buClr>
              <a:buSzPts val="3000"/>
              <a:buFont typeface="Montserrat"/>
              <a:buChar char="○"/>
            </a:pPr>
            <a:r>
              <a:rPr lang="en" sz="2400">
                <a:solidFill>
                  <a:srgbClr val="002060"/>
                </a:solidFill>
                <a:latin typeface="Calibri"/>
                <a:ea typeface="Calibri"/>
                <a:cs typeface="Calibri"/>
                <a:sym typeface="Calibri"/>
              </a:rPr>
              <a:t>Binary classification (Classes 0 and 1)</a:t>
            </a:r>
            <a:endParaRPr sz="2400">
              <a:solidFill>
                <a:srgbClr val="002060"/>
              </a:solidFill>
              <a:latin typeface="Calibri"/>
              <a:ea typeface="Calibri"/>
              <a:cs typeface="Calibri"/>
              <a:sym typeface="Calibri"/>
            </a:endParaRPr>
          </a:p>
          <a:p>
            <a:pPr indent="-241313" lvl="1" marL="914445" rtl="0" algn="l">
              <a:lnSpc>
                <a:spcPct val="90000"/>
              </a:lnSpc>
              <a:spcBef>
                <a:spcPts val="500"/>
              </a:spcBef>
              <a:spcAft>
                <a:spcPts val="0"/>
              </a:spcAft>
              <a:buClr>
                <a:srgbClr val="002060"/>
              </a:buClr>
              <a:buSzPts val="2400"/>
              <a:buFont typeface="Calibri"/>
              <a:buChar char="○"/>
            </a:pPr>
            <a:r>
              <a:rPr lang="en" sz="2400">
                <a:solidFill>
                  <a:srgbClr val="002060"/>
                </a:solidFill>
                <a:latin typeface="Calibri"/>
                <a:ea typeface="Calibri"/>
                <a:cs typeface="Calibri"/>
                <a:sym typeface="Calibri"/>
              </a:rPr>
              <a:t>It can be used for multi-classification problems too</a:t>
            </a:r>
            <a:endParaRPr sz="2400">
              <a:solidFill>
                <a:srgbClr val="002060"/>
              </a:solidFill>
              <a:latin typeface="Calibri"/>
              <a:ea typeface="Calibri"/>
              <a:cs typeface="Calibri"/>
              <a:sym typeface="Calibri"/>
            </a:endParaRPr>
          </a:p>
          <a:p>
            <a:pPr indent="-321810" lvl="3" marL="609701" rtl="0" algn="l">
              <a:lnSpc>
                <a:spcPct val="90000"/>
              </a:lnSpc>
              <a:spcBef>
                <a:spcPts val="500"/>
              </a:spcBef>
              <a:spcAft>
                <a:spcPts val="0"/>
              </a:spcAft>
              <a:buNone/>
            </a:pPr>
            <a:r>
              <a:t/>
            </a:r>
            <a:endParaRPr sz="2400">
              <a:solidFill>
                <a:srgbClr val="002060"/>
              </a:solidFill>
              <a:latin typeface="Calibri"/>
              <a:ea typeface="Calibri"/>
              <a:cs typeface="Calibri"/>
              <a:sym typeface="Calibri"/>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97" name="Shape 297"/>
        <p:cNvGrpSpPr/>
        <p:nvPr/>
      </p:nvGrpSpPr>
      <p:grpSpPr>
        <a:xfrm>
          <a:off x="0" y="0"/>
          <a:ext cx="0" cy="0"/>
          <a:chOff x="0" y="0"/>
          <a:chExt cx="0" cy="0"/>
        </a:xfrm>
      </p:grpSpPr>
      <p:sp>
        <p:nvSpPr>
          <p:cNvPr id="298" name="Google Shape;298;p40"/>
          <p:cNvSpPr txBox="1"/>
          <p:nvPr>
            <p:ph type="title"/>
          </p:nvPr>
        </p:nvSpPr>
        <p:spPr>
          <a:xfrm>
            <a:off x="112200" y="3080250"/>
            <a:ext cx="8919600" cy="6975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400">
                <a:solidFill>
                  <a:schemeClr val="lt1"/>
                </a:solidFill>
                <a:latin typeface="Open Sans"/>
                <a:ea typeface="Open Sans"/>
                <a:cs typeface="Open Sans"/>
                <a:sym typeface="Open Sans"/>
              </a:rPr>
              <a:t>Let’s understand some maths behind it!</a:t>
            </a:r>
            <a:br>
              <a:rPr b="1" lang="en" sz="2400">
                <a:solidFill>
                  <a:schemeClr val="lt1"/>
                </a:solidFill>
                <a:latin typeface="Open Sans"/>
                <a:ea typeface="Open Sans"/>
                <a:cs typeface="Open Sans"/>
                <a:sym typeface="Open Sans"/>
              </a:rPr>
            </a:br>
            <a:br>
              <a:rPr b="1" lang="en" sz="2400">
                <a:solidFill>
                  <a:schemeClr val="lt1"/>
                </a:solidFill>
                <a:latin typeface="Open Sans"/>
                <a:ea typeface="Open Sans"/>
                <a:cs typeface="Open Sans"/>
                <a:sym typeface="Open Sans"/>
              </a:rPr>
            </a:br>
            <a:r>
              <a:rPr b="1" lang="en" sz="2400">
                <a:solidFill>
                  <a:schemeClr val="lt1"/>
                </a:solidFill>
                <a:latin typeface="Open Sans"/>
                <a:ea typeface="Open Sans"/>
                <a:cs typeface="Open Sans"/>
                <a:sym typeface="Open Sans"/>
              </a:rPr>
              <a:t>It is alright if you don’t understand just try to understand the intuition given in the previous slides</a:t>
            </a:r>
            <a:endParaRPr sz="2400">
              <a:solidFill>
                <a:schemeClr val="lt1"/>
              </a:solidFill>
              <a:latin typeface="Open Sans"/>
              <a:ea typeface="Open Sans"/>
              <a:cs typeface="Open Sans"/>
              <a:sym typeface="Open Sans"/>
            </a:endParaRPr>
          </a:p>
        </p:txBody>
      </p:sp>
      <p:sp>
        <p:nvSpPr>
          <p:cNvPr id="299" name="Google Shape;299;p4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5" name="Google Shape;305;p4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06" name="Google Shape;306;p41"/>
          <p:cNvSpPr txBox="1"/>
          <p:nvPr/>
        </p:nvSpPr>
        <p:spPr>
          <a:xfrm>
            <a:off x="570425" y="1220375"/>
            <a:ext cx="8217600" cy="54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We will use the real-valued output obtained from a linear regression model between 0 and 1 and classify a new example based on a threshold value. The function used to perform this mapping is the </a:t>
            </a:r>
            <a:r>
              <a:rPr b="1" lang="en" sz="2000">
                <a:latin typeface="Open Sans"/>
                <a:ea typeface="Open Sans"/>
                <a:cs typeface="Open Sans"/>
                <a:sym typeface="Open Sans"/>
              </a:rPr>
              <a:t>sigmoid function</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 Sigmoid Function is represented by the formula:</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There’s no need to go into the depth of how we obtained this formula right now.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p:txBody>
      </p:sp>
      <p:sp>
        <p:nvSpPr>
          <p:cNvPr id="307" name="Google Shape;307;p41"/>
          <p:cNvSpPr txBox="1"/>
          <p:nvPr/>
        </p:nvSpPr>
        <p:spPr>
          <a:xfrm>
            <a:off x="570425" y="170000"/>
            <a:ext cx="8359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are we doing in </a:t>
            </a:r>
            <a:r>
              <a:rPr lang="en" sz="4800">
                <a:solidFill>
                  <a:srgbClr val="434343"/>
                </a:solidFill>
                <a:latin typeface="Economica"/>
                <a:ea typeface="Economica"/>
                <a:cs typeface="Economica"/>
                <a:sym typeface="Economica"/>
              </a:rPr>
              <a:t>Logistic Regression?</a:t>
            </a:r>
            <a:endParaRPr sz="4800">
              <a:solidFill>
                <a:srgbClr val="434343"/>
              </a:solidFill>
              <a:latin typeface="Economica"/>
              <a:ea typeface="Economica"/>
              <a:cs typeface="Economica"/>
              <a:sym typeface="Economica"/>
            </a:endParaRPr>
          </a:p>
        </p:txBody>
      </p:sp>
      <p:pic>
        <p:nvPicPr>
          <p:cNvPr id="308" name="Google Shape;308;p41"/>
          <p:cNvPicPr preferRelativeResize="0"/>
          <p:nvPr/>
        </p:nvPicPr>
        <p:blipFill>
          <a:blip r:embed="rId3">
            <a:alphaModFix/>
          </a:blip>
          <a:stretch>
            <a:fillRect/>
          </a:stretch>
        </p:blipFill>
        <p:spPr>
          <a:xfrm>
            <a:off x="2533463" y="3642625"/>
            <a:ext cx="4077075" cy="968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75" name="Shape 75"/>
        <p:cNvGrpSpPr/>
        <p:nvPr/>
      </p:nvGrpSpPr>
      <p:grpSpPr>
        <a:xfrm>
          <a:off x="0" y="0"/>
          <a:ext cx="0" cy="0"/>
          <a:chOff x="0" y="0"/>
          <a:chExt cx="0" cy="0"/>
        </a:xfrm>
      </p:grpSpPr>
      <p:sp>
        <p:nvSpPr>
          <p:cNvPr id="76" name="Google Shape;76;p15"/>
          <p:cNvSpPr txBox="1"/>
          <p:nvPr>
            <p:ph type="title"/>
          </p:nvPr>
        </p:nvSpPr>
        <p:spPr>
          <a:xfrm>
            <a:off x="112200" y="3166650"/>
            <a:ext cx="8919600" cy="524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400">
                <a:solidFill>
                  <a:schemeClr val="lt1"/>
                </a:solidFill>
                <a:latin typeface="Open Sans"/>
                <a:ea typeface="Open Sans"/>
                <a:cs typeface="Open Sans"/>
                <a:sym typeface="Open Sans"/>
              </a:rPr>
              <a:t>Quick recap of some keywords!</a:t>
            </a:r>
            <a:endParaRPr b="1" sz="24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t/>
            </a:r>
            <a:endParaRPr b="1" sz="24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rPr b="1" lang="en" sz="2400">
                <a:solidFill>
                  <a:schemeClr val="lt1"/>
                </a:solidFill>
                <a:latin typeface="Open Sans"/>
                <a:ea typeface="Open Sans"/>
                <a:cs typeface="Open Sans"/>
                <a:sym typeface="Open Sans"/>
              </a:rPr>
              <a:t>Back to basics ;) </a:t>
            </a:r>
            <a:endParaRPr b="1" sz="2400">
              <a:solidFill>
                <a:schemeClr val="lt1"/>
              </a:solidFill>
              <a:latin typeface="Open Sans"/>
              <a:ea typeface="Open Sans"/>
              <a:cs typeface="Open Sans"/>
              <a:sym typeface="Open Sans"/>
            </a:endParaRPr>
          </a:p>
        </p:txBody>
      </p:sp>
      <p:sp>
        <p:nvSpPr>
          <p:cNvPr id="77" name="Google Shape;77;p1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4" name="Google Shape;314;p4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15" name="Google Shape;315;p42"/>
          <p:cNvSpPr txBox="1"/>
          <p:nvPr/>
        </p:nvSpPr>
        <p:spPr>
          <a:xfrm>
            <a:off x="331625" y="1061200"/>
            <a:ext cx="8598000" cy="565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Take linear regression function and put it into the Sigmoid function</a:t>
            </a:r>
            <a:endParaRPr sz="1800">
              <a:latin typeface="Open Sans"/>
              <a:ea typeface="Open Sans"/>
              <a:cs typeface="Open Sans"/>
              <a:sym typeface="Open Sans"/>
            </a:endParaRPr>
          </a:p>
          <a:p>
            <a:pPr indent="0" lvl="0" marL="457200" rtl="0" algn="l">
              <a:spcBef>
                <a:spcPts val="0"/>
              </a:spcBef>
              <a:spcAft>
                <a:spcPts val="0"/>
              </a:spcAft>
              <a:buNone/>
            </a:pPr>
            <a:r>
              <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Sigmoid function outputs probability between 0 and 1</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pic>
        <p:nvPicPr>
          <p:cNvPr id="316" name="Google Shape;316;p42"/>
          <p:cNvPicPr preferRelativeResize="0"/>
          <p:nvPr/>
        </p:nvPicPr>
        <p:blipFill>
          <a:blip r:embed="rId3">
            <a:alphaModFix/>
          </a:blip>
          <a:stretch>
            <a:fillRect/>
          </a:stretch>
        </p:blipFill>
        <p:spPr>
          <a:xfrm>
            <a:off x="898113" y="2467274"/>
            <a:ext cx="7423075" cy="3544200"/>
          </a:xfrm>
          <a:prstGeom prst="rect">
            <a:avLst/>
          </a:prstGeom>
          <a:noFill/>
          <a:ln>
            <a:noFill/>
          </a:ln>
        </p:spPr>
      </p:pic>
      <p:sp>
        <p:nvSpPr>
          <p:cNvPr id="317" name="Google Shape;317;p42"/>
          <p:cNvSpPr txBox="1"/>
          <p:nvPr/>
        </p:nvSpPr>
        <p:spPr>
          <a:xfrm>
            <a:off x="220325" y="145925"/>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Sigmoid Function (Logistic Function/ Logit)</a:t>
            </a:r>
            <a:endParaRPr sz="4800">
              <a:solidFill>
                <a:srgbClr val="434343"/>
              </a:solidFill>
              <a:latin typeface="Economica"/>
              <a:ea typeface="Economica"/>
              <a:cs typeface="Economica"/>
              <a:sym typeface="Economic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3" name="Google Shape;323;p4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24" name="Google Shape;324;p43"/>
          <p:cNvSpPr txBox="1"/>
          <p:nvPr/>
        </p:nvSpPr>
        <p:spPr>
          <a:xfrm>
            <a:off x="331625" y="1061200"/>
            <a:ext cx="8598000" cy="5650800"/>
          </a:xfrm>
          <a:prstGeom prst="rect">
            <a:avLst/>
          </a:prstGeom>
          <a:noFill/>
          <a:ln>
            <a:noFill/>
          </a:ln>
        </p:spPr>
        <p:txBody>
          <a:bodyPr anchorCtr="0" anchor="t" bIns="91425" lIns="91425" spcFirstLastPara="1" rIns="91425" wrap="square" tIns="91425">
            <a:noAutofit/>
          </a:bodyPr>
          <a:lstStyle/>
          <a:p>
            <a:pPr indent="-457200" lvl="0" marL="59269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Sigmoid function outputs probability between 0 and 1</a:t>
            </a:r>
            <a:endParaRPr sz="2400">
              <a:solidFill>
                <a:srgbClr val="002060"/>
              </a:solidFill>
              <a:latin typeface="Calibri"/>
              <a:ea typeface="Calibri"/>
              <a:cs typeface="Calibri"/>
              <a:sym typeface="Calibri"/>
            </a:endParaRPr>
          </a:p>
          <a:p>
            <a:pPr indent="-457200" lvl="0" marL="59269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Default probability threshold is set at 0.5 typically </a:t>
            </a:r>
            <a:endParaRPr sz="2800">
              <a:solidFill>
                <a:schemeClr val="dk1"/>
              </a:solidFill>
              <a:latin typeface="Calibri"/>
              <a:ea typeface="Calibri"/>
              <a:cs typeface="Calibri"/>
              <a:sym typeface="Calibri"/>
            </a:endParaRPr>
          </a:p>
          <a:p>
            <a:pPr indent="-457200" lvl="1" marL="1049891" rtl="0" algn="l">
              <a:lnSpc>
                <a:spcPct val="90000"/>
              </a:lnSpc>
              <a:spcBef>
                <a:spcPts val="500"/>
              </a:spcBef>
              <a:spcAft>
                <a:spcPts val="0"/>
              </a:spcAft>
              <a:buClr>
                <a:srgbClr val="434343"/>
              </a:buClr>
              <a:buSzPts val="2400"/>
              <a:buFont typeface="Noto Sans Symbols"/>
              <a:buChar char="⮚"/>
            </a:pPr>
            <a:r>
              <a:rPr lang="en" sz="2400">
                <a:solidFill>
                  <a:srgbClr val="002060"/>
                </a:solidFill>
                <a:latin typeface="Calibri"/>
                <a:ea typeface="Calibri"/>
                <a:cs typeface="Calibri"/>
                <a:sym typeface="Calibri"/>
              </a:rPr>
              <a:t>Class 0 – Below 0.5 </a:t>
            </a:r>
            <a:endParaRPr sz="2400">
              <a:solidFill>
                <a:schemeClr val="dk1"/>
              </a:solidFill>
              <a:latin typeface="Calibri"/>
              <a:ea typeface="Calibri"/>
              <a:cs typeface="Calibri"/>
              <a:sym typeface="Calibri"/>
            </a:endParaRPr>
          </a:p>
          <a:p>
            <a:pPr indent="-457200" lvl="1" marL="1049891" rtl="0" algn="l">
              <a:lnSpc>
                <a:spcPct val="90000"/>
              </a:lnSpc>
              <a:spcBef>
                <a:spcPts val="500"/>
              </a:spcBef>
              <a:spcAft>
                <a:spcPts val="0"/>
              </a:spcAft>
              <a:buClr>
                <a:srgbClr val="434343"/>
              </a:buClr>
              <a:buSzPts val="2400"/>
              <a:buFont typeface="Noto Sans Symbols"/>
              <a:buChar char="⮚"/>
            </a:pPr>
            <a:r>
              <a:rPr lang="en" sz="2400">
                <a:solidFill>
                  <a:srgbClr val="002060"/>
                </a:solidFill>
                <a:latin typeface="Calibri"/>
                <a:ea typeface="Calibri"/>
                <a:cs typeface="Calibri"/>
                <a:sym typeface="Calibri"/>
              </a:rPr>
              <a:t>Class 1 – Above 0.5</a:t>
            </a:r>
            <a:endParaRPr sz="2400">
              <a:solidFill>
                <a:schemeClr val="dk1"/>
              </a:solidFill>
              <a:latin typeface="Calibri"/>
              <a:ea typeface="Calibri"/>
              <a:cs typeface="Calibri"/>
              <a:sym typeface="Calibri"/>
            </a:endParaRPr>
          </a:p>
          <a:p>
            <a:pPr indent="-287845" lvl="3" marL="592691" rtl="0" algn="l">
              <a:lnSpc>
                <a:spcPct val="90000"/>
              </a:lnSpc>
              <a:spcBef>
                <a:spcPts val="500"/>
              </a:spcBef>
              <a:spcAft>
                <a:spcPts val="0"/>
              </a:spcAft>
              <a:buClr>
                <a:srgbClr val="434343"/>
              </a:buClr>
              <a:buSzPts val="2667"/>
              <a:buFont typeface="Arial"/>
              <a:buNone/>
            </a:pPr>
            <a:r>
              <a:t/>
            </a:r>
            <a:endParaRPr sz="2667">
              <a:solidFill>
                <a:srgbClr val="002060"/>
              </a:solidFill>
              <a:latin typeface="Calibri"/>
              <a:ea typeface="Calibri"/>
              <a:cs typeface="Calibri"/>
              <a:sym typeface="Calibri"/>
            </a:endParaRPr>
          </a:p>
          <a:p>
            <a:pPr indent="0" lvl="0" marL="457200" rtl="0" algn="l">
              <a:spcBef>
                <a:spcPts val="0"/>
              </a:spcBef>
              <a:spcAft>
                <a:spcPts val="0"/>
              </a:spcAft>
              <a:buNone/>
            </a:pPr>
            <a:r>
              <a:t/>
            </a:r>
            <a:endParaRPr sz="1800">
              <a:latin typeface="Open Sans"/>
              <a:ea typeface="Open Sans"/>
              <a:cs typeface="Open Sans"/>
              <a:sym typeface="Open Sans"/>
            </a:endParaRPr>
          </a:p>
        </p:txBody>
      </p:sp>
      <p:pic>
        <p:nvPicPr>
          <p:cNvPr id="325" name="Google Shape;325;p43"/>
          <p:cNvPicPr preferRelativeResize="0"/>
          <p:nvPr/>
        </p:nvPicPr>
        <p:blipFill rotWithShape="1">
          <a:blip r:embed="rId3">
            <a:alphaModFix/>
          </a:blip>
          <a:srcRect b="6305" l="2238" r="0" t="0"/>
          <a:stretch/>
        </p:blipFill>
        <p:spPr>
          <a:xfrm>
            <a:off x="273000" y="3065675"/>
            <a:ext cx="8598001" cy="2845651"/>
          </a:xfrm>
          <a:prstGeom prst="rect">
            <a:avLst/>
          </a:prstGeom>
          <a:noFill/>
          <a:ln>
            <a:noFill/>
          </a:ln>
        </p:spPr>
      </p:pic>
      <p:sp>
        <p:nvSpPr>
          <p:cNvPr id="326" name="Google Shape;326;p43"/>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Sigmoid Function (Logistic Function/ Logit)</a:t>
            </a:r>
            <a:endParaRPr sz="4800">
              <a:solidFill>
                <a:srgbClr val="434343"/>
              </a:solidFill>
              <a:latin typeface="Economica"/>
              <a:ea typeface="Economica"/>
              <a:cs typeface="Economica"/>
              <a:sym typeface="Economic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2" name="Google Shape;332;p4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33" name="Google Shape;333;p44"/>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Types of Logistic Regression</a:t>
            </a:r>
            <a:endParaRPr sz="4800">
              <a:solidFill>
                <a:srgbClr val="434343"/>
              </a:solidFill>
              <a:latin typeface="Economica"/>
              <a:ea typeface="Economica"/>
              <a:cs typeface="Economica"/>
              <a:sym typeface="Economica"/>
            </a:endParaRPr>
          </a:p>
        </p:txBody>
      </p:sp>
      <p:sp>
        <p:nvSpPr>
          <p:cNvPr id="334" name="Google Shape;334;p44"/>
          <p:cNvSpPr txBox="1"/>
          <p:nvPr/>
        </p:nvSpPr>
        <p:spPr>
          <a:xfrm>
            <a:off x="202375" y="1103525"/>
            <a:ext cx="8781000" cy="57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latin typeface="Open Sans"/>
                <a:ea typeface="Open Sans"/>
                <a:cs typeface="Open Sans"/>
                <a:sym typeface="Open Sans"/>
              </a:rPr>
              <a:t>Logistic Regression model can be classified into three groups based on the target variable categories:</a:t>
            </a:r>
            <a:endParaRPr sz="16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AutoNum type="arabicPeriod"/>
            </a:pPr>
            <a:r>
              <a:rPr b="1" lang="en" sz="1600">
                <a:latin typeface="Open Sans"/>
                <a:ea typeface="Open Sans"/>
                <a:cs typeface="Open Sans"/>
                <a:sym typeface="Open Sans"/>
              </a:rPr>
              <a:t>Binary Logistic Regression</a:t>
            </a:r>
            <a:endParaRPr b="1"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The target variable has two possible categories.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Common examples : 0 or 1, yes or no, true or false, spam or no spam, pass or fail, Transactions (Fraudulent / Not Fraudulent), Medical Condition (Diseased/ Not diseased)</a:t>
            </a:r>
            <a:endParaRPr sz="16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AutoNum type="arabicPeriod"/>
            </a:pPr>
            <a:r>
              <a:rPr b="1" lang="en" sz="1600">
                <a:latin typeface="Open Sans"/>
                <a:ea typeface="Open Sans"/>
                <a:cs typeface="Open Sans"/>
                <a:sym typeface="Open Sans"/>
              </a:rPr>
              <a:t>Multi- Class Logistic Regression</a:t>
            </a:r>
            <a:br>
              <a:rPr b="1" lang="en" sz="1600">
                <a:latin typeface="Open Sans"/>
                <a:ea typeface="Open Sans"/>
                <a:cs typeface="Open Sans"/>
                <a:sym typeface="Open Sans"/>
              </a:rPr>
            </a:br>
            <a:endParaRPr b="1" sz="1600">
              <a:latin typeface="Open Sans"/>
              <a:ea typeface="Open Sans"/>
              <a:cs typeface="Open Sans"/>
              <a:sym typeface="Open Sans"/>
            </a:endParaRPr>
          </a:p>
          <a:p>
            <a:pPr indent="-330200" lvl="1" marL="914400" rtl="0" algn="l">
              <a:spcBef>
                <a:spcPts val="0"/>
              </a:spcBef>
              <a:spcAft>
                <a:spcPts val="0"/>
              </a:spcAft>
              <a:buSzPts val="1600"/>
              <a:buFont typeface="Open Sans"/>
              <a:buAutoNum type="alphaLcPeriod"/>
            </a:pPr>
            <a:r>
              <a:rPr b="1" lang="en" sz="1600">
                <a:latin typeface="Open Sans"/>
                <a:ea typeface="Open Sans"/>
                <a:cs typeface="Open Sans"/>
                <a:sym typeface="Open Sans"/>
              </a:rPr>
              <a:t>Multinomial Logistic Regression</a:t>
            </a:r>
            <a:endParaRPr b="1" sz="1600">
              <a:latin typeface="Open Sans"/>
              <a:ea typeface="Open Sans"/>
              <a:cs typeface="Open Sans"/>
              <a:sym typeface="Open Sans"/>
            </a:endParaRPr>
          </a:p>
          <a:p>
            <a:pPr indent="-330200" lvl="0" marL="914400" rtl="0" algn="l">
              <a:spcBef>
                <a:spcPts val="0"/>
              </a:spcBef>
              <a:spcAft>
                <a:spcPts val="0"/>
              </a:spcAft>
              <a:buSzPts val="1600"/>
              <a:buFont typeface="Open Sans"/>
              <a:buChar char="●"/>
            </a:pPr>
            <a:r>
              <a:rPr lang="en" sz="1600">
                <a:latin typeface="Open Sans"/>
                <a:ea typeface="Open Sans"/>
                <a:cs typeface="Open Sans"/>
                <a:sym typeface="Open Sans"/>
              </a:rPr>
              <a:t>The target variable has three or more categories which are not in any particular order. So, there are three or more nominal categories. </a:t>
            </a:r>
            <a:endParaRPr sz="1600">
              <a:latin typeface="Open Sans"/>
              <a:ea typeface="Open Sans"/>
              <a:cs typeface="Open Sans"/>
              <a:sym typeface="Open Sans"/>
            </a:endParaRPr>
          </a:p>
          <a:p>
            <a:pPr indent="-330200" lvl="0" marL="914400" rtl="0" algn="l">
              <a:spcBef>
                <a:spcPts val="0"/>
              </a:spcBef>
              <a:spcAft>
                <a:spcPts val="0"/>
              </a:spcAft>
              <a:buSzPts val="1600"/>
              <a:buFont typeface="Open Sans"/>
              <a:buChar char="●"/>
            </a:pPr>
            <a:r>
              <a:rPr lang="en" sz="1600">
                <a:latin typeface="Open Sans"/>
                <a:ea typeface="Open Sans"/>
                <a:cs typeface="Open Sans"/>
                <a:sym typeface="Open Sans"/>
              </a:rPr>
              <a:t>Examples: Fruits (apple, mango, orange and banana), </a:t>
            </a:r>
            <a:r>
              <a:rPr lang="en" sz="1600">
                <a:solidFill>
                  <a:schemeClr val="dk1"/>
                </a:solidFill>
                <a:latin typeface="Open Sans"/>
                <a:ea typeface="Open Sans"/>
                <a:cs typeface="Open Sans"/>
                <a:sym typeface="Open Sans"/>
              </a:rPr>
              <a:t>profession (e.g., with five groups: surgeon, doctor, nurse, dentist, therapist)</a:t>
            </a:r>
            <a:endParaRPr sz="16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sz="1600">
              <a:latin typeface="Open Sans"/>
              <a:ea typeface="Open Sans"/>
              <a:cs typeface="Open Sans"/>
              <a:sym typeface="Open Sans"/>
            </a:endParaRPr>
          </a:p>
          <a:p>
            <a:pPr indent="-330200" lvl="1" marL="914400" rtl="0" algn="l">
              <a:spcBef>
                <a:spcPts val="0"/>
              </a:spcBef>
              <a:spcAft>
                <a:spcPts val="0"/>
              </a:spcAft>
              <a:buSzPts val="1600"/>
              <a:buFont typeface="Open Sans"/>
              <a:buAutoNum type="alphaLcPeriod"/>
            </a:pPr>
            <a:r>
              <a:rPr b="1" lang="en" sz="1600">
                <a:latin typeface="Open Sans"/>
                <a:ea typeface="Open Sans"/>
                <a:cs typeface="Open Sans"/>
                <a:sym typeface="Open Sans"/>
              </a:rPr>
              <a:t>Ordinal Logistic Regression</a:t>
            </a:r>
            <a:endParaRPr b="1" sz="1600">
              <a:latin typeface="Open Sans"/>
              <a:ea typeface="Open Sans"/>
              <a:cs typeface="Open Sans"/>
              <a:sym typeface="Open Sans"/>
            </a:endParaRPr>
          </a:p>
          <a:p>
            <a:pPr indent="-330200" lvl="0" marL="914400" rtl="0" algn="l">
              <a:spcBef>
                <a:spcPts val="0"/>
              </a:spcBef>
              <a:spcAft>
                <a:spcPts val="0"/>
              </a:spcAft>
              <a:buSzPts val="1600"/>
              <a:buFont typeface="Open Sans"/>
              <a:buChar char="●"/>
            </a:pPr>
            <a:r>
              <a:rPr lang="en" sz="1600">
                <a:latin typeface="Open Sans"/>
                <a:ea typeface="Open Sans"/>
                <a:cs typeface="Open Sans"/>
                <a:sym typeface="Open Sans"/>
              </a:rPr>
              <a:t>The target variable has three or more ordinal categories. So, there is intrinsic order involved with the categories. </a:t>
            </a:r>
            <a:endParaRPr sz="1600">
              <a:latin typeface="Open Sans"/>
              <a:ea typeface="Open Sans"/>
              <a:cs typeface="Open Sans"/>
              <a:sym typeface="Open Sans"/>
            </a:endParaRPr>
          </a:p>
          <a:p>
            <a:pPr indent="-330200" lvl="0" marL="914400" rtl="0" algn="l">
              <a:spcBef>
                <a:spcPts val="0"/>
              </a:spcBef>
              <a:spcAft>
                <a:spcPts val="0"/>
              </a:spcAft>
              <a:buSzPts val="1600"/>
              <a:buFont typeface="Open Sans"/>
              <a:buChar char="●"/>
            </a:pPr>
            <a:r>
              <a:rPr lang="en" sz="1600">
                <a:latin typeface="Open Sans"/>
                <a:ea typeface="Open Sans"/>
                <a:cs typeface="Open Sans"/>
                <a:sym typeface="Open Sans"/>
              </a:rPr>
              <a:t>For example, the student performance can be categorized as poor, average, good and excellent.</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0" name="Google Shape;340;p4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41" name="Google Shape;341;p45"/>
          <p:cNvSpPr txBox="1"/>
          <p:nvPr/>
        </p:nvSpPr>
        <p:spPr>
          <a:xfrm>
            <a:off x="1137325" y="2491675"/>
            <a:ext cx="6680700" cy="2281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We will be discussing about Multi-Class Logistic Regression in tomorrow’s module!</a:t>
            </a:r>
            <a:endParaRPr sz="4800">
              <a:solidFill>
                <a:srgbClr val="434343"/>
              </a:solidFill>
              <a:latin typeface="Economica"/>
              <a:ea typeface="Economica"/>
              <a:cs typeface="Economica"/>
              <a:sym typeface="Economic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6"/>
          <p:cNvSpPr txBox="1"/>
          <p:nvPr/>
        </p:nvSpPr>
        <p:spPr>
          <a:xfrm>
            <a:off x="290850" y="1539950"/>
            <a:ext cx="8562300" cy="287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Economica"/>
                <a:ea typeface="Economica"/>
                <a:cs typeface="Economica"/>
                <a:sym typeface="Economica"/>
              </a:rPr>
              <a:t>Notebook on Logistic Regression</a:t>
            </a:r>
            <a:endParaRPr sz="4800">
              <a:latin typeface="Economica"/>
              <a:ea typeface="Economica"/>
              <a:cs typeface="Economica"/>
              <a:sym typeface="Economica"/>
            </a:endParaRPr>
          </a:p>
          <a:p>
            <a:pPr indent="0" lvl="0" marL="0" rtl="0" algn="ctr">
              <a:spcBef>
                <a:spcPts val="0"/>
              </a:spcBef>
              <a:spcAft>
                <a:spcPts val="0"/>
              </a:spcAft>
              <a:buNone/>
            </a:pPr>
            <a:r>
              <a:t/>
            </a:r>
            <a:endParaRPr b="1" sz="2400">
              <a:latin typeface="Open Sans"/>
              <a:ea typeface="Open Sans"/>
              <a:cs typeface="Open Sans"/>
              <a:sym typeface="Open Sans"/>
            </a:endParaRPr>
          </a:p>
          <a:p>
            <a:pPr indent="0" lvl="0" marL="0" rtl="0" algn="l">
              <a:spcBef>
                <a:spcPts val="0"/>
              </a:spcBef>
              <a:spcAft>
                <a:spcPts val="0"/>
              </a:spcAft>
              <a:buNone/>
            </a:pPr>
            <a:r>
              <a:rPr lang="en" sz="2400" u="sng">
                <a:solidFill>
                  <a:schemeClr val="hlink"/>
                </a:solidFill>
                <a:latin typeface="Open Sans"/>
                <a:ea typeface="Open Sans"/>
                <a:cs typeface="Open Sans"/>
                <a:sym typeface="Open Sans"/>
                <a:hlinkClick r:id="rId3"/>
              </a:rPr>
              <a:t>https://github.com/dphi-official/ML_Models/blob/master/Logistic_Regression/logistic_regression.ipynb</a:t>
            </a:r>
            <a:endParaRPr sz="2400">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2" name="Google Shape;352;p4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53" name="Google Shape;353;p47"/>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Let’s do some practice</a:t>
            </a:r>
            <a:endParaRPr sz="4800">
              <a:solidFill>
                <a:srgbClr val="434343"/>
              </a:solidFill>
              <a:latin typeface="Economica"/>
              <a:ea typeface="Economica"/>
              <a:cs typeface="Economica"/>
              <a:sym typeface="Economica"/>
            </a:endParaRPr>
          </a:p>
        </p:txBody>
      </p:sp>
      <p:sp>
        <p:nvSpPr>
          <p:cNvPr id="354" name="Google Shape;354;p47"/>
          <p:cNvSpPr txBox="1"/>
          <p:nvPr/>
        </p:nvSpPr>
        <p:spPr>
          <a:xfrm>
            <a:off x="84450" y="894900"/>
            <a:ext cx="8975100" cy="596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Open Sans"/>
                <a:ea typeface="Open Sans"/>
                <a:cs typeface="Open Sans"/>
                <a:sym typeface="Open Sans"/>
              </a:rPr>
              <a:t>Instruction:</a:t>
            </a:r>
            <a:endParaRPr b="1"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Use the raw data github link: </a:t>
            </a:r>
            <a:r>
              <a:rPr lang="en" sz="2000" u="sng">
                <a:solidFill>
                  <a:schemeClr val="hlink"/>
                </a:solidFill>
                <a:latin typeface="Open Sans"/>
                <a:ea typeface="Open Sans"/>
                <a:cs typeface="Open Sans"/>
                <a:sym typeface="Open Sans"/>
                <a:hlinkClick r:id="rId3"/>
              </a:rPr>
              <a:t>https://raw.githubusercontent.com/dphi-official/Datasets/master/HR_comma_sep.csv</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Or you can download it here from </a:t>
            </a:r>
            <a:r>
              <a:rPr lang="en" sz="2000" u="sng">
                <a:solidFill>
                  <a:schemeClr val="hlink"/>
                </a:solidFill>
                <a:latin typeface="Open Sans"/>
                <a:ea typeface="Open Sans"/>
                <a:cs typeface="Open Sans"/>
                <a:sym typeface="Open Sans"/>
                <a:hlinkClick r:id="rId4"/>
              </a:rPr>
              <a:t>here</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chemeClr val="dk1"/>
                </a:solidFill>
                <a:latin typeface="Open Sans"/>
                <a:ea typeface="Open Sans"/>
                <a:cs typeface="Open Sans"/>
                <a:sym typeface="Open Sans"/>
              </a:rPr>
              <a:t>Exercise:</a:t>
            </a:r>
            <a:endParaRPr b="1"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Load libraries and data.</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Do some exploratory data analysis to figure out which variables have direct and clear impact on employee retention (i.e. whether they leave the company or continue to work)</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Plot bar charts showing impact of employee salaries on retention</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See the </a:t>
            </a:r>
            <a:r>
              <a:rPr lang="en" sz="2000">
                <a:solidFill>
                  <a:schemeClr val="dk1"/>
                </a:solidFill>
                <a:latin typeface="Open Sans"/>
                <a:ea typeface="Open Sans"/>
                <a:cs typeface="Open Sans"/>
                <a:sym typeface="Open Sans"/>
              </a:rPr>
              <a:t>correlation</a:t>
            </a:r>
            <a:r>
              <a:rPr lang="en" sz="2000">
                <a:solidFill>
                  <a:schemeClr val="dk1"/>
                </a:solidFill>
                <a:latin typeface="Open Sans"/>
                <a:ea typeface="Open Sans"/>
                <a:cs typeface="Open Sans"/>
                <a:sym typeface="Open Sans"/>
              </a:rPr>
              <a:t> between department and employee retention</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Separate dependent and independent variables.</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Split the data into train set and test set</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Now build Logistic Regression model and do prediction for test data</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Measure the accuracy of the model</a:t>
            </a:r>
            <a:endParaRPr sz="2000">
              <a:solidFill>
                <a:schemeClr val="dk1"/>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0" name="Google Shape;360;p4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61" name="Google Shape;361;p48"/>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Slide Download Link</a:t>
            </a:r>
            <a:endParaRPr sz="4800">
              <a:solidFill>
                <a:srgbClr val="434343"/>
              </a:solidFill>
              <a:latin typeface="Economica"/>
              <a:ea typeface="Economica"/>
              <a:cs typeface="Economica"/>
              <a:sym typeface="Economica"/>
            </a:endParaRPr>
          </a:p>
        </p:txBody>
      </p:sp>
      <p:sp>
        <p:nvSpPr>
          <p:cNvPr id="362" name="Google Shape;362;p48"/>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You can download the slides here: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https://docs.google.com/presentation/d/10mkWll_9s8LkZpy-SzRWQjFr2ay6VppgpjkBVs2HSvM/edit?usp=sharing</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8" name="Google Shape;368;p4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369" name="Google Shape;369;p49"/>
          <p:cNvGrpSpPr/>
          <p:nvPr/>
        </p:nvGrpSpPr>
        <p:grpSpPr>
          <a:xfrm>
            <a:off x="0" y="5976100"/>
            <a:ext cx="9144000" cy="919800"/>
            <a:chOff x="0" y="5976100"/>
            <a:chExt cx="9144000" cy="919800"/>
          </a:xfrm>
        </p:grpSpPr>
        <p:sp>
          <p:nvSpPr>
            <p:cNvPr id="370" name="Google Shape;370;p4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49"/>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372" name="Google Shape;372;p49"/>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the day. Thank you!</a:t>
            </a:r>
            <a:endParaRPr sz="3300">
              <a:latin typeface="Open Sans"/>
              <a:ea typeface="Open Sans"/>
              <a:cs typeface="Open Sans"/>
              <a:sym typeface="Open Sans"/>
            </a:endParaRPr>
          </a:p>
        </p:txBody>
      </p:sp>
      <p:sp>
        <p:nvSpPr>
          <p:cNvPr id="373" name="Google Shape;373;p49"/>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in the #help channel on Slack</a:t>
            </a:r>
            <a:endParaRPr sz="700">
              <a:solidFill>
                <a:srgbClr val="99999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3" name="Google Shape;83;p1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84" name="Google Shape;84;p1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Variables/features</a:t>
            </a:r>
            <a:endParaRPr sz="4800">
              <a:solidFill>
                <a:srgbClr val="434343"/>
              </a:solidFill>
              <a:latin typeface="Economica"/>
              <a:ea typeface="Economica"/>
              <a:cs typeface="Economica"/>
              <a:sym typeface="Economica"/>
            </a:endParaRPr>
          </a:p>
        </p:txBody>
      </p:sp>
      <p:sp>
        <p:nvSpPr>
          <p:cNvPr id="85" name="Google Shape;85;p16"/>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b="1" lang="en" sz="2000">
                <a:latin typeface="Open Sans"/>
                <a:ea typeface="Open Sans"/>
                <a:cs typeface="Open Sans"/>
                <a:sym typeface="Open Sans"/>
              </a:rPr>
              <a:t>Features or Variables: </a:t>
            </a:r>
            <a:r>
              <a:rPr lang="en" sz="2000">
                <a:latin typeface="Open Sans"/>
                <a:ea typeface="Open Sans"/>
                <a:cs typeface="Open Sans"/>
                <a:sym typeface="Open Sans"/>
              </a:rPr>
              <a:t>These are the the most common terms that we would come across from now on.</a:t>
            </a:r>
            <a:br>
              <a:rPr lang="en" sz="2000">
                <a:latin typeface="Open Sans"/>
                <a:ea typeface="Open Sans"/>
                <a:cs typeface="Open Sans"/>
                <a:sym typeface="Open Sans"/>
              </a:rPr>
            </a:b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b="1" lang="en" sz="2000">
                <a:latin typeface="Open Sans"/>
                <a:ea typeface="Open Sans"/>
                <a:cs typeface="Open Sans"/>
                <a:sym typeface="Open Sans"/>
              </a:rPr>
              <a:t>Features and Variables</a:t>
            </a:r>
            <a:r>
              <a:rPr lang="en" sz="2000">
                <a:latin typeface="Open Sans"/>
                <a:ea typeface="Open Sans"/>
                <a:cs typeface="Open Sans"/>
                <a:sym typeface="Open Sans"/>
              </a:rPr>
              <a:t> </a:t>
            </a:r>
            <a:r>
              <a:rPr b="1" lang="en" sz="2000">
                <a:latin typeface="Open Sans"/>
                <a:ea typeface="Open Sans"/>
                <a:cs typeface="Open Sans"/>
                <a:sym typeface="Open Sans"/>
              </a:rPr>
              <a:t>both are the same in a dataset</a:t>
            </a:r>
            <a:r>
              <a:rPr lang="en" sz="2000">
                <a:latin typeface="Open Sans"/>
                <a:ea typeface="Open Sans"/>
                <a:cs typeface="Open Sans"/>
                <a:sym typeface="Open Sans"/>
              </a:rPr>
              <a:t>, they are often interchangeably used. So there is no need to worry about it!</a:t>
            </a:r>
            <a:endParaRPr sz="2000">
              <a:latin typeface="Open Sans"/>
              <a:ea typeface="Open Sans"/>
              <a:cs typeface="Open Sans"/>
              <a:sym typeface="Open Sans"/>
            </a:endParaRPr>
          </a:p>
        </p:txBody>
      </p:sp>
      <p:pic>
        <p:nvPicPr>
          <p:cNvPr id="86" name="Google Shape;86;p16"/>
          <p:cNvPicPr preferRelativeResize="0"/>
          <p:nvPr/>
        </p:nvPicPr>
        <p:blipFill>
          <a:blip r:embed="rId3">
            <a:alphaModFix/>
          </a:blip>
          <a:stretch>
            <a:fillRect/>
          </a:stretch>
        </p:blipFill>
        <p:spPr>
          <a:xfrm>
            <a:off x="-40750" y="3624488"/>
            <a:ext cx="9143999" cy="2617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2" name="Google Shape;92;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3" name="Google Shape;93;p17"/>
          <p:cNvSpPr txBox="1"/>
          <p:nvPr/>
        </p:nvSpPr>
        <p:spPr>
          <a:xfrm>
            <a:off x="663250" y="170000"/>
            <a:ext cx="76938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Target and Input variables</a:t>
            </a:r>
            <a:endParaRPr sz="4800">
              <a:solidFill>
                <a:srgbClr val="434343"/>
              </a:solidFill>
              <a:latin typeface="Economica"/>
              <a:ea typeface="Economica"/>
              <a:cs typeface="Economica"/>
              <a:sym typeface="Economica"/>
            </a:endParaRPr>
          </a:p>
        </p:txBody>
      </p:sp>
      <p:sp>
        <p:nvSpPr>
          <p:cNvPr id="94" name="Google Shape;94;p17"/>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Font typeface="Open Sans"/>
              <a:buChar char="●"/>
            </a:pPr>
            <a:r>
              <a:rPr lang="en" sz="1900">
                <a:latin typeface="Open Sans"/>
                <a:ea typeface="Open Sans"/>
                <a:cs typeface="Open Sans"/>
                <a:sym typeface="Open Sans"/>
              </a:rPr>
              <a:t>Remember the Standard Metropolitan Areas Data used in previous slides? In that dataset </a:t>
            </a:r>
            <a:r>
              <a:rPr b="1" lang="en" sz="1900">
                <a:latin typeface="Open Sans"/>
                <a:ea typeface="Open Sans"/>
                <a:cs typeface="Open Sans"/>
                <a:sym typeface="Open Sans"/>
              </a:rPr>
              <a:t>we might be curious to predict “crime_rate” in future</a:t>
            </a:r>
            <a:r>
              <a:rPr lang="en" sz="1900">
                <a:latin typeface="Open Sans"/>
                <a:ea typeface="Open Sans"/>
                <a:cs typeface="Open Sans"/>
                <a:sym typeface="Open Sans"/>
              </a:rPr>
              <a:t>, so that becomes our target variable and rest of the variables become input variables for building a machine learning model.</a:t>
            </a:r>
            <a:endParaRPr sz="1900">
              <a:latin typeface="Open Sans"/>
              <a:ea typeface="Open Sans"/>
              <a:cs typeface="Open Sans"/>
              <a:sym typeface="Open Sans"/>
            </a:endParaRPr>
          </a:p>
        </p:txBody>
      </p:sp>
      <p:pic>
        <p:nvPicPr>
          <p:cNvPr id="95" name="Google Shape;95;p17"/>
          <p:cNvPicPr preferRelativeResize="0"/>
          <p:nvPr/>
        </p:nvPicPr>
        <p:blipFill>
          <a:blip r:embed="rId3">
            <a:alphaModFix/>
          </a:blip>
          <a:stretch>
            <a:fillRect/>
          </a:stretch>
        </p:blipFill>
        <p:spPr>
          <a:xfrm>
            <a:off x="37650" y="3058666"/>
            <a:ext cx="9143999" cy="25395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1" name="Google Shape;101;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2" name="Google Shape;102;p18"/>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Train and Test Set</a:t>
            </a:r>
            <a:endParaRPr sz="4800">
              <a:solidFill>
                <a:srgbClr val="434343"/>
              </a:solidFill>
              <a:latin typeface="Economica"/>
              <a:ea typeface="Economica"/>
              <a:cs typeface="Economica"/>
              <a:sym typeface="Economica"/>
            </a:endParaRPr>
          </a:p>
        </p:txBody>
      </p:sp>
      <p:grpSp>
        <p:nvGrpSpPr>
          <p:cNvPr id="103" name="Google Shape;103;p18"/>
          <p:cNvGrpSpPr/>
          <p:nvPr/>
        </p:nvGrpSpPr>
        <p:grpSpPr>
          <a:xfrm>
            <a:off x="0" y="5976100"/>
            <a:ext cx="9144000" cy="919800"/>
            <a:chOff x="0" y="5976100"/>
            <a:chExt cx="9144000" cy="919800"/>
          </a:xfrm>
        </p:grpSpPr>
        <p:sp>
          <p:nvSpPr>
            <p:cNvPr id="104" name="Google Shape;104;p1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18"/>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106" name="Google Shape;106;p18"/>
          <p:cNvPicPr preferRelativeResize="0"/>
          <p:nvPr/>
        </p:nvPicPr>
        <p:blipFill rotWithShape="1">
          <a:blip r:embed="rId4">
            <a:alphaModFix/>
          </a:blip>
          <a:srcRect b="0" l="41169" r="0" t="0"/>
          <a:stretch/>
        </p:blipFill>
        <p:spPr>
          <a:xfrm>
            <a:off x="3737075" y="1127600"/>
            <a:ext cx="5122151" cy="4696101"/>
          </a:xfrm>
          <a:prstGeom prst="rect">
            <a:avLst/>
          </a:prstGeom>
          <a:noFill/>
          <a:ln>
            <a:noFill/>
          </a:ln>
        </p:spPr>
      </p:pic>
      <p:sp>
        <p:nvSpPr>
          <p:cNvPr id="107" name="Google Shape;107;p18"/>
          <p:cNvSpPr/>
          <p:nvPr/>
        </p:nvSpPr>
        <p:spPr>
          <a:xfrm>
            <a:off x="964400" y="2879825"/>
            <a:ext cx="1622100" cy="736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Open Sans"/>
                <a:ea typeface="Open Sans"/>
                <a:cs typeface="Open Sans"/>
                <a:sym typeface="Open Sans"/>
              </a:rPr>
              <a:t>Data</a:t>
            </a:r>
            <a:endParaRPr b="1" sz="2200">
              <a:solidFill>
                <a:srgbClr val="FFFFFF"/>
              </a:solidFill>
              <a:latin typeface="Open Sans"/>
              <a:ea typeface="Open Sans"/>
              <a:cs typeface="Open Sans"/>
              <a:sym typeface="Open Sans"/>
            </a:endParaRPr>
          </a:p>
        </p:txBody>
      </p:sp>
      <p:cxnSp>
        <p:nvCxnSpPr>
          <p:cNvPr id="108" name="Google Shape;108;p18"/>
          <p:cNvCxnSpPr>
            <a:stCxn id="107" idx="3"/>
          </p:cNvCxnSpPr>
          <p:nvPr/>
        </p:nvCxnSpPr>
        <p:spPr>
          <a:xfrm flipH="1" rot="10800000">
            <a:off x="2586500" y="2451125"/>
            <a:ext cx="1123800" cy="7971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09" name="Google Shape;109;p18"/>
          <p:cNvCxnSpPr>
            <a:stCxn id="107" idx="3"/>
          </p:cNvCxnSpPr>
          <p:nvPr/>
        </p:nvCxnSpPr>
        <p:spPr>
          <a:xfrm>
            <a:off x="2586500" y="3248225"/>
            <a:ext cx="1257600" cy="475500"/>
          </a:xfrm>
          <a:prstGeom prst="bentConnector3">
            <a:avLst>
              <a:gd fmla="val 44627"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13" name="Shape 113"/>
        <p:cNvGrpSpPr/>
        <p:nvPr/>
      </p:nvGrpSpPr>
      <p:grpSpPr>
        <a:xfrm>
          <a:off x="0" y="0"/>
          <a:ext cx="0" cy="0"/>
          <a:chOff x="0" y="0"/>
          <a:chExt cx="0" cy="0"/>
        </a:xfrm>
      </p:grpSpPr>
      <p:sp>
        <p:nvSpPr>
          <p:cNvPr id="114" name="Google Shape;114;p19"/>
          <p:cNvSpPr txBox="1"/>
          <p:nvPr>
            <p:ph type="title"/>
          </p:nvPr>
        </p:nvSpPr>
        <p:spPr>
          <a:xfrm>
            <a:off x="76200" y="2664450"/>
            <a:ext cx="8919600" cy="1986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400">
                <a:solidFill>
                  <a:schemeClr val="lt1"/>
                </a:solidFill>
                <a:latin typeface="Open Sans"/>
                <a:ea typeface="Open Sans"/>
                <a:cs typeface="Open Sans"/>
                <a:sym typeface="Open Sans"/>
              </a:rPr>
              <a:t>We realized some of you are having a hard time with train and test dataset split. Please refer to the image in the next slide</a:t>
            </a:r>
            <a:endParaRPr sz="2400">
              <a:solidFill>
                <a:schemeClr val="lt1"/>
              </a:solidFill>
              <a:latin typeface="Open Sans"/>
              <a:ea typeface="Open Sans"/>
              <a:cs typeface="Open Sans"/>
              <a:sym typeface="Open Sans"/>
            </a:endParaRPr>
          </a:p>
        </p:txBody>
      </p:sp>
      <p:sp>
        <p:nvSpPr>
          <p:cNvPr id="115" name="Google Shape;115;p1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22" name="Google Shape;122;p20"/>
          <p:cNvSpPr txBox="1"/>
          <p:nvPr/>
        </p:nvSpPr>
        <p:spPr>
          <a:xfrm>
            <a:off x="534000" y="145925"/>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Data Splitting</a:t>
            </a:r>
            <a:endParaRPr sz="4800">
              <a:solidFill>
                <a:srgbClr val="434343"/>
              </a:solidFill>
              <a:latin typeface="Economica"/>
              <a:ea typeface="Economica"/>
              <a:cs typeface="Economica"/>
              <a:sym typeface="Economica"/>
            </a:endParaRPr>
          </a:p>
        </p:txBody>
      </p:sp>
      <p:sp>
        <p:nvSpPr>
          <p:cNvPr id="123" name="Google Shape;123;p20"/>
          <p:cNvSpPr txBox="1"/>
          <p:nvPr/>
        </p:nvSpPr>
        <p:spPr>
          <a:xfrm>
            <a:off x="981300" y="1089625"/>
            <a:ext cx="7181400" cy="1106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AutoNum type="arabicPeriod"/>
            </a:pPr>
            <a:r>
              <a:rPr lang="en" sz="1800">
                <a:latin typeface="Open Sans"/>
                <a:ea typeface="Open Sans"/>
                <a:cs typeface="Open Sans"/>
                <a:sym typeface="Open Sans"/>
              </a:rPr>
              <a:t>We</a:t>
            </a:r>
            <a:r>
              <a:rPr b="1" lang="en" sz="1800">
                <a:latin typeface="Open Sans"/>
                <a:ea typeface="Open Sans"/>
                <a:cs typeface="Open Sans"/>
                <a:sym typeface="Open Sans"/>
              </a:rPr>
              <a:t> separate the data into input and target variable</a:t>
            </a:r>
            <a:endParaRPr b="1" sz="1800">
              <a:latin typeface="Open Sans"/>
              <a:ea typeface="Open Sans"/>
              <a:cs typeface="Open Sans"/>
              <a:sym typeface="Open Sans"/>
            </a:endParaRPr>
          </a:p>
          <a:p>
            <a:pPr indent="-342900" lvl="0" marL="457200" rtl="0" algn="l">
              <a:spcBef>
                <a:spcPts val="0"/>
              </a:spcBef>
              <a:spcAft>
                <a:spcPts val="0"/>
              </a:spcAft>
              <a:buSzPts val="1800"/>
              <a:buFont typeface="Open Sans"/>
              <a:buAutoNum type="arabicPeriod"/>
            </a:pPr>
            <a:r>
              <a:rPr lang="en" sz="1800">
                <a:latin typeface="Open Sans"/>
                <a:ea typeface="Open Sans"/>
                <a:cs typeface="Open Sans"/>
                <a:sym typeface="Open Sans"/>
              </a:rPr>
              <a:t>We further </a:t>
            </a:r>
            <a:r>
              <a:rPr b="1" lang="en" sz="1800">
                <a:latin typeface="Open Sans"/>
                <a:ea typeface="Open Sans"/>
                <a:cs typeface="Open Sans"/>
                <a:sym typeface="Open Sans"/>
              </a:rPr>
              <a:t>divide them into train and test datasets</a:t>
            </a:r>
            <a:endParaRPr b="1" sz="1800">
              <a:latin typeface="Open Sans"/>
              <a:ea typeface="Open Sans"/>
              <a:cs typeface="Open Sans"/>
              <a:sym typeface="Open Sans"/>
            </a:endParaRPr>
          </a:p>
        </p:txBody>
      </p:sp>
      <p:pic>
        <p:nvPicPr>
          <p:cNvPr id="124" name="Google Shape;124;p20"/>
          <p:cNvPicPr preferRelativeResize="0"/>
          <p:nvPr/>
        </p:nvPicPr>
        <p:blipFill>
          <a:blip r:embed="rId3">
            <a:alphaModFix/>
          </a:blip>
          <a:stretch>
            <a:fillRect/>
          </a:stretch>
        </p:blipFill>
        <p:spPr>
          <a:xfrm>
            <a:off x="534000" y="2102140"/>
            <a:ext cx="8076000" cy="410046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0" name="Google Shape;130;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1" name="Google Shape;131;p21"/>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Data Splitting</a:t>
            </a:r>
            <a:endParaRPr sz="4800">
              <a:solidFill>
                <a:srgbClr val="434343"/>
              </a:solidFill>
              <a:latin typeface="Economica"/>
              <a:ea typeface="Economica"/>
              <a:cs typeface="Economica"/>
              <a:sym typeface="Economica"/>
            </a:endParaRPr>
          </a:p>
        </p:txBody>
      </p:sp>
      <p:sp>
        <p:nvSpPr>
          <p:cNvPr id="132" name="Google Shape;132;p21"/>
          <p:cNvSpPr txBox="1"/>
          <p:nvPr/>
        </p:nvSpPr>
        <p:spPr>
          <a:xfrm>
            <a:off x="570400" y="975200"/>
            <a:ext cx="8217600" cy="58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Open Sans"/>
                <a:ea typeface="Open Sans"/>
                <a:cs typeface="Open Sans"/>
                <a:sym typeface="Open Sans"/>
              </a:rPr>
              <a:t>Let’s consider the following data with 10 entries and our objective is to predict whether someone  has purchased a product or not i.e “ProductPurchase” column = Yes or No</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rPr lang="en" sz="2000">
                <a:solidFill>
                  <a:schemeClr val="dk1"/>
                </a:solidFill>
                <a:latin typeface="Open Sans"/>
                <a:ea typeface="Open Sans"/>
                <a:cs typeface="Open Sans"/>
                <a:sym typeface="Open Sans"/>
              </a:rPr>
              <a:t>Here, </a:t>
            </a:r>
            <a:r>
              <a:rPr b="1" lang="en" sz="2000">
                <a:solidFill>
                  <a:schemeClr val="dk1"/>
                </a:solidFill>
                <a:latin typeface="Open Sans"/>
                <a:ea typeface="Open Sans"/>
                <a:cs typeface="Open Sans"/>
                <a:sym typeface="Open Sans"/>
              </a:rPr>
              <a:t>Country, Age and Salary are the Input variables </a:t>
            </a:r>
            <a:r>
              <a:rPr lang="en" sz="2000">
                <a:solidFill>
                  <a:schemeClr val="dk1"/>
                </a:solidFill>
                <a:latin typeface="Open Sans"/>
                <a:ea typeface="Open Sans"/>
                <a:cs typeface="Open Sans"/>
                <a:sym typeface="Open Sans"/>
              </a:rPr>
              <a:t>used to predict the </a:t>
            </a:r>
            <a:r>
              <a:rPr b="1" lang="en" sz="2000">
                <a:solidFill>
                  <a:schemeClr val="dk1"/>
                </a:solidFill>
                <a:latin typeface="Open Sans"/>
                <a:ea typeface="Open Sans"/>
                <a:cs typeface="Open Sans"/>
                <a:sym typeface="Open Sans"/>
              </a:rPr>
              <a:t>target variable - ProductPurchase</a:t>
            </a:r>
            <a:r>
              <a:rPr lang="en" sz="2000">
                <a:solidFill>
                  <a:schemeClr val="dk1"/>
                </a:solidFill>
                <a:latin typeface="Open Sans"/>
                <a:ea typeface="Open Sans"/>
                <a:cs typeface="Open Sans"/>
                <a:sym typeface="Open Sans"/>
              </a:rPr>
              <a:t>.</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p:txBody>
      </p:sp>
      <p:pic>
        <p:nvPicPr>
          <p:cNvPr id="133" name="Google Shape;133;p21"/>
          <p:cNvPicPr preferRelativeResize="0"/>
          <p:nvPr/>
        </p:nvPicPr>
        <p:blipFill rotWithShape="1">
          <a:blip r:embed="rId3">
            <a:alphaModFix/>
          </a:blip>
          <a:srcRect b="12462" l="2359" r="4025" t="5273"/>
          <a:stretch/>
        </p:blipFill>
        <p:spPr>
          <a:xfrm>
            <a:off x="545025" y="2231887"/>
            <a:ext cx="8410000" cy="3050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